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Poppins" charset="1" panose="00000500000000000000"/>
      <p:regular r:id="rId33"/>
    </p:embeddedFont>
    <p:embeddedFont>
      <p:font typeface="Poppins Light" charset="1" panose="00000400000000000000"/>
      <p:regular r:id="rId34"/>
    </p:embeddedFont>
    <p:embeddedFont>
      <p:font typeface="Poppins Bold" charset="1" panose="00000800000000000000"/>
      <p:regular r:id="rId35"/>
    </p:embeddedFont>
    <p:embeddedFont>
      <p:font typeface="Poppins Light Italics" charset="1" panose="000004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 Id="rId4" Target="../media/image2.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ithub.com/simo-hue/LLM-Mob-As-Mobility-Interpreter"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702613"/>
            <a:ext cx="17214734" cy="7299047"/>
          </a:xfrm>
          <a:custGeom>
            <a:avLst/>
            <a:gdLst/>
            <a:ahLst/>
            <a:cxnLst/>
            <a:rect r="r" b="b" t="t" l="l"/>
            <a:pathLst>
              <a:path h="7299047" w="17214734">
                <a:moveTo>
                  <a:pt x="0" y="0"/>
                </a:moveTo>
                <a:lnTo>
                  <a:pt x="17214734" y="0"/>
                </a:lnTo>
                <a:lnTo>
                  <a:pt x="17214734" y="7299047"/>
                </a:lnTo>
                <a:lnTo>
                  <a:pt x="0" y="7299047"/>
                </a:lnTo>
                <a:lnTo>
                  <a:pt x="0" y="0"/>
                </a:lnTo>
                <a:close/>
              </a:path>
            </a:pathLst>
          </a:custGeom>
          <a:blipFill>
            <a:blip r:embed="rId2">
              <a:alphaModFix amt="60000"/>
            </a:blip>
            <a:stretch>
              <a:fillRect l="0" t="0" r="0" b="0"/>
            </a:stretch>
          </a:blipFill>
        </p:spPr>
      </p:sp>
      <p:sp>
        <p:nvSpPr>
          <p:cNvPr name="TextBox 3" id="3"/>
          <p:cNvSpPr txBox="true"/>
          <p:nvPr/>
        </p:nvSpPr>
        <p:spPr>
          <a:xfrm rot="0">
            <a:off x="1050983" y="2922266"/>
            <a:ext cx="16186034" cy="4537718"/>
          </a:xfrm>
          <a:prstGeom prst="rect">
            <a:avLst/>
          </a:prstGeom>
        </p:spPr>
        <p:txBody>
          <a:bodyPr anchor="t" rtlCol="false" tIns="0" lIns="0" bIns="0" rIns="0">
            <a:spAutoFit/>
          </a:bodyPr>
          <a:lstStyle/>
          <a:p>
            <a:pPr algn="l">
              <a:lnSpc>
                <a:spcPts val="11400"/>
              </a:lnSpc>
            </a:pPr>
            <a:r>
              <a:rPr lang="en-US" sz="11400" spc="-228">
                <a:solidFill>
                  <a:srgbClr val="FFFFFF"/>
                </a:solidFill>
                <a:latin typeface="Poppins"/>
                <a:ea typeface="Poppins"/>
                <a:cs typeface="Poppins"/>
                <a:sym typeface="Poppins"/>
              </a:rPr>
              <a:t>USO DEGLI LLM PER ANALIZZARE E PREDIRRE TRAIETTORIE TURISTICHE</a:t>
            </a:r>
          </a:p>
        </p:txBody>
      </p:sp>
      <p:sp>
        <p:nvSpPr>
          <p:cNvPr name="TextBox 4" id="4"/>
          <p:cNvSpPr txBox="true"/>
          <p:nvPr/>
        </p:nvSpPr>
        <p:spPr>
          <a:xfrm rot="0">
            <a:off x="1775609" y="2299276"/>
            <a:ext cx="2689702" cy="264795"/>
          </a:xfrm>
          <a:prstGeom prst="rect">
            <a:avLst/>
          </a:prstGeom>
        </p:spPr>
        <p:txBody>
          <a:bodyPr anchor="t" rtlCol="false" tIns="0" lIns="0" bIns="0" rIns="0">
            <a:spAutoFit/>
          </a:bodyPr>
          <a:lstStyle/>
          <a:p>
            <a:pPr algn="l">
              <a:lnSpc>
                <a:spcPts val="1800"/>
              </a:lnSpc>
            </a:pPr>
            <a:r>
              <a:rPr lang="en-US" sz="1800">
                <a:solidFill>
                  <a:srgbClr val="FFFFFF"/>
                </a:solidFill>
                <a:latin typeface="Poppins"/>
                <a:ea typeface="Poppins"/>
                <a:cs typeface="Poppins"/>
                <a:sym typeface="Poppins"/>
              </a:rPr>
              <a:t>UNIVERSITÁ DI VERONA</a:t>
            </a:r>
          </a:p>
        </p:txBody>
      </p:sp>
      <p:sp>
        <p:nvSpPr>
          <p:cNvPr name="TextBox 5" id="5"/>
          <p:cNvSpPr txBox="true"/>
          <p:nvPr/>
        </p:nvSpPr>
        <p:spPr>
          <a:xfrm rot="0">
            <a:off x="2571750" y="8114719"/>
            <a:ext cx="1893561" cy="264795"/>
          </a:xfrm>
          <a:prstGeom prst="rect">
            <a:avLst/>
          </a:prstGeom>
        </p:spPr>
        <p:txBody>
          <a:bodyPr anchor="t" rtlCol="false" tIns="0" lIns="0" bIns="0" rIns="0">
            <a:spAutoFit/>
          </a:bodyPr>
          <a:lstStyle/>
          <a:p>
            <a:pPr algn="l">
              <a:lnSpc>
                <a:spcPts val="1800"/>
              </a:lnSpc>
            </a:pPr>
            <a:r>
              <a:rPr lang="en-US" sz="1800">
                <a:solidFill>
                  <a:srgbClr val="FFFFFF"/>
                </a:solidFill>
                <a:latin typeface="Poppins"/>
                <a:ea typeface="Poppins"/>
                <a:cs typeface="Poppins"/>
                <a:sym typeface="Poppins"/>
              </a:rPr>
              <a:t>OTTOBRE 2025</a:t>
            </a:r>
          </a:p>
        </p:txBody>
      </p:sp>
      <p:sp>
        <p:nvSpPr>
          <p:cNvPr name="TextBox 6" id="6"/>
          <p:cNvSpPr txBox="true"/>
          <p:nvPr/>
        </p:nvSpPr>
        <p:spPr>
          <a:xfrm rot="0">
            <a:off x="13294529" y="8114719"/>
            <a:ext cx="2421721" cy="264795"/>
          </a:xfrm>
          <a:prstGeom prst="rect">
            <a:avLst/>
          </a:prstGeom>
        </p:spPr>
        <p:txBody>
          <a:bodyPr anchor="t" rtlCol="false" tIns="0" lIns="0" bIns="0" rIns="0">
            <a:spAutoFit/>
          </a:bodyPr>
          <a:lstStyle/>
          <a:p>
            <a:pPr algn="r">
              <a:lnSpc>
                <a:spcPts val="1800"/>
              </a:lnSpc>
            </a:pPr>
            <a:r>
              <a:rPr lang="en-US" sz="1800">
                <a:solidFill>
                  <a:srgbClr val="FFFFFF"/>
                </a:solidFill>
                <a:latin typeface="Poppins Light"/>
                <a:ea typeface="Poppins Light"/>
                <a:cs typeface="Poppins Light"/>
                <a:sym typeface="Poppins Light"/>
              </a:rPr>
              <a:t>Mattioli Simone</a:t>
            </a:r>
          </a:p>
        </p:txBody>
      </p:sp>
      <p:grpSp>
        <p:nvGrpSpPr>
          <p:cNvPr name="Group 7" id="7"/>
          <p:cNvGrpSpPr/>
          <p:nvPr/>
        </p:nvGrpSpPr>
        <p:grpSpPr>
          <a:xfrm rot="0">
            <a:off x="16843862" y="2097375"/>
            <a:ext cx="370872" cy="384751"/>
            <a:chOff x="0" y="0"/>
            <a:chExt cx="494495" cy="513001"/>
          </a:xfrm>
        </p:grpSpPr>
        <p:sp>
          <p:nvSpPr>
            <p:cNvPr name="AutoShape 8" id="8"/>
            <p:cNvSpPr/>
            <p:nvPr/>
          </p:nvSpPr>
          <p:spPr>
            <a:xfrm>
              <a:off x="13740" y="19050"/>
              <a:ext cx="480755" cy="0"/>
            </a:xfrm>
            <a:prstGeom prst="line">
              <a:avLst/>
            </a:prstGeom>
            <a:ln cap="flat" w="38100">
              <a:solidFill>
                <a:srgbClr val="FFFFFF"/>
              </a:solidFill>
              <a:prstDash val="solid"/>
              <a:headEnd type="none" len="sm" w="sm"/>
              <a:tailEnd type="none" len="sm" w="sm"/>
            </a:ln>
          </p:spPr>
        </p:sp>
        <p:sp>
          <p:nvSpPr>
            <p:cNvPr name="AutoShape 9" id="9"/>
            <p:cNvSpPr/>
            <p:nvPr/>
          </p:nvSpPr>
          <p:spPr>
            <a:xfrm flipV="true">
              <a:off x="475445" y="19050"/>
              <a:ext cx="0" cy="480755"/>
            </a:xfrm>
            <a:prstGeom prst="line">
              <a:avLst/>
            </a:prstGeom>
            <a:ln cap="flat" w="38100">
              <a:solidFill>
                <a:srgbClr val="FFFFFF"/>
              </a:solidFill>
              <a:prstDash val="solid"/>
              <a:headEnd type="none" len="sm" w="sm"/>
              <a:tailEnd type="none" len="sm" w="sm"/>
            </a:ln>
          </p:spPr>
        </p:sp>
        <p:sp>
          <p:nvSpPr>
            <p:cNvPr name="AutoShape 10" id="10"/>
            <p:cNvSpPr/>
            <p:nvPr/>
          </p:nvSpPr>
          <p:spPr>
            <a:xfrm flipV="true">
              <a:off x="13740" y="19050"/>
              <a:ext cx="461705" cy="480755"/>
            </a:xfrm>
            <a:prstGeom prst="line">
              <a:avLst/>
            </a:prstGeom>
            <a:ln cap="flat" w="38100">
              <a:solidFill>
                <a:srgbClr val="FFFFFF"/>
              </a:solidFill>
              <a:prstDash val="solid"/>
              <a:headEnd type="none" len="sm" w="sm"/>
              <a:tailEnd type="none" len="sm" w="sm"/>
            </a:ln>
          </p:spPr>
        </p:sp>
      </p:grpSp>
      <p:sp>
        <p:nvSpPr>
          <p:cNvPr name="Freeform 11" id="11"/>
          <p:cNvSpPr/>
          <p:nvPr/>
        </p:nvSpPr>
        <p:spPr>
          <a:xfrm flipH="false" flipV="false" rot="0">
            <a:off x="1050983" y="2097375"/>
            <a:ext cx="669083" cy="669083"/>
          </a:xfrm>
          <a:custGeom>
            <a:avLst/>
            <a:gdLst/>
            <a:ahLst/>
            <a:cxnLst/>
            <a:rect r="r" b="b" t="t" l="l"/>
            <a:pathLst>
              <a:path h="669083" w="669083">
                <a:moveTo>
                  <a:pt x="0" y="0"/>
                </a:moveTo>
                <a:lnTo>
                  <a:pt x="669083" y="0"/>
                </a:lnTo>
                <a:lnTo>
                  <a:pt x="669083" y="669083"/>
                </a:lnTo>
                <a:lnTo>
                  <a:pt x="0" y="669083"/>
                </a:lnTo>
                <a:lnTo>
                  <a:pt x="0" y="0"/>
                </a:lnTo>
                <a:close/>
              </a:path>
            </a:pathLst>
          </a:custGeom>
          <a:blipFill>
            <a:blip r:embed="rId3"/>
            <a:stretch>
              <a:fillRect l="-95520" t="-31687" r="-96093" b="-34633"/>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69819" y="-2496048"/>
            <a:ext cx="21842778" cy="9261338"/>
          </a:xfrm>
          <a:custGeom>
            <a:avLst/>
            <a:gdLst/>
            <a:ahLst/>
            <a:cxnLst/>
            <a:rect r="r" b="b" t="t" l="l"/>
            <a:pathLst>
              <a:path h="9261338" w="21842778">
                <a:moveTo>
                  <a:pt x="0" y="0"/>
                </a:moveTo>
                <a:lnTo>
                  <a:pt x="21842778" y="0"/>
                </a:lnTo>
                <a:lnTo>
                  <a:pt x="21842778" y="9261338"/>
                </a:lnTo>
                <a:lnTo>
                  <a:pt x="0" y="9261338"/>
                </a:lnTo>
                <a:lnTo>
                  <a:pt x="0" y="0"/>
                </a:lnTo>
                <a:close/>
              </a:path>
            </a:pathLst>
          </a:custGeom>
          <a:blipFill>
            <a:blip r:embed="rId2">
              <a:alphaModFix amt="60000"/>
            </a:blip>
            <a:stretch>
              <a:fillRect l="0" t="0" r="0" b="0"/>
            </a:stretch>
          </a:blipFill>
        </p:spPr>
      </p:sp>
      <p:sp>
        <p:nvSpPr>
          <p:cNvPr name="AutoShape 3" id="3"/>
          <p:cNvSpPr/>
          <p:nvPr/>
        </p:nvSpPr>
        <p:spPr>
          <a:xfrm>
            <a:off x="2571750" y="2866444"/>
            <a:ext cx="567898" cy="0"/>
          </a:xfrm>
          <a:prstGeom prst="line">
            <a:avLst/>
          </a:prstGeom>
          <a:ln cap="flat" w="38100">
            <a:solidFill>
              <a:srgbClr val="D2B99A"/>
            </a:solidFill>
            <a:prstDash val="solid"/>
            <a:headEnd type="none" len="sm" w="sm"/>
            <a:tailEnd type="none" len="sm" w="sm"/>
          </a:ln>
        </p:spPr>
      </p:sp>
      <p:sp>
        <p:nvSpPr>
          <p:cNvPr name="Freeform 4" id="4"/>
          <p:cNvSpPr/>
          <p:nvPr/>
        </p:nvSpPr>
        <p:spPr>
          <a:xfrm flipH="false" flipV="false" rot="0">
            <a:off x="12949499" y="4567002"/>
            <a:ext cx="797933" cy="643808"/>
          </a:xfrm>
          <a:custGeom>
            <a:avLst/>
            <a:gdLst/>
            <a:ahLst/>
            <a:cxnLst/>
            <a:rect r="r" b="b" t="t" l="l"/>
            <a:pathLst>
              <a:path h="643808" w="797933">
                <a:moveTo>
                  <a:pt x="0" y="0"/>
                </a:moveTo>
                <a:lnTo>
                  <a:pt x="797934" y="0"/>
                </a:lnTo>
                <a:lnTo>
                  <a:pt x="797934" y="643808"/>
                </a:lnTo>
                <a:lnTo>
                  <a:pt x="0" y="643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224626" y="4567002"/>
            <a:ext cx="804706" cy="643808"/>
          </a:xfrm>
          <a:custGeom>
            <a:avLst/>
            <a:gdLst/>
            <a:ahLst/>
            <a:cxnLst/>
            <a:rect r="r" b="b" t="t" l="l"/>
            <a:pathLst>
              <a:path h="643808" w="804706">
                <a:moveTo>
                  <a:pt x="0" y="0"/>
                </a:moveTo>
                <a:lnTo>
                  <a:pt x="804706" y="0"/>
                </a:lnTo>
                <a:lnTo>
                  <a:pt x="804706" y="643808"/>
                </a:lnTo>
                <a:lnTo>
                  <a:pt x="0" y="6438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571750" y="6010910"/>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OpenAI API KEY</a:t>
            </a:r>
          </a:p>
        </p:txBody>
      </p:sp>
      <p:sp>
        <p:nvSpPr>
          <p:cNvPr name="TextBox 7" id="7"/>
          <p:cNvSpPr txBox="true"/>
          <p:nvPr/>
        </p:nvSpPr>
        <p:spPr>
          <a:xfrm rot="0">
            <a:off x="7176135" y="6010910"/>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Ollama</a:t>
            </a:r>
          </a:p>
        </p:txBody>
      </p:sp>
      <p:sp>
        <p:nvSpPr>
          <p:cNvPr name="TextBox 8" id="8"/>
          <p:cNvSpPr txBox="true"/>
          <p:nvPr/>
        </p:nvSpPr>
        <p:spPr>
          <a:xfrm rot="0">
            <a:off x="11778615" y="6010910"/>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Efficacia ed Efficenza</a:t>
            </a:r>
          </a:p>
        </p:txBody>
      </p:sp>
      <p:sp>
        <p:nvSpPr>
          <p:cNvPr name="TextBox 9" id="9"/>
          <p:cNvSpPr txBox="true"/>
          <p:nvPr/>
        </p:nvSpPr>
        <p:spPr>
          <a:xfrm rot="0">
            <a:off x="2571750" y="6717665"/>
            <a:ext cx="3937635" cy="83566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Rimozione Dipendenza a pagamento per un framework totalmente gratuito ed Open Source </a:t>
            </a:r>
          </a:p>
        </p:txBody>
      </p:sp>
      <p:sp>
        <p:nvSpPr>
          <p:cNvPr name="TextBox 10" id="10"/>
          <p:cNvSpPr txBox="true"/>
          <p:nvPr/>
        </p:nvSpPr>
        <p:spPr>
          <a:xfrm rot="0">
            <a:off x="7176135" y="6717665"/>
            <a:ext cx="3937635"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PRO: privacy e sicurezza dei dati</a:t>
            </a:r>
          </a:p>
        </p:txBody>
      </p:sp>
      <p:sp>
        <p:nvSpPr>
          <p:cNvPr name="TextBox 11" id="11"/>
          <p:cNvSpPr txBox="true"/>
          <p:nvPr/>
        </p:nvSpPr>
        <p:spPr>
          <a:xfrm rot="0">
            <a:off x="11778615" y="6717665"/>
            <a:ext cx="3937635"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Trade Off Accettabile</a:t>
            </a:r>
          </a:p>
        </p:txBody>
      </p:sp>
      <p:sp>
        <p:nvSpPr>
          <p:cNvPr name="TextBox 12" id="12"/>
          <p:cNvSpPr txBox="true"/>
          <p:nvPr/>
        </p:nvSpPr>
        <p:spPr>
          <a:xfrm rot="0">
            <a:off x="2571750" y="3444308"/>
            <a:ext cx="1968818" cy="601980"/>
          </a:xfrm>
          <a:prstGeom prst="rect">
            <a:avLst/>
          </a:prstGeom>
        </p:spPr>
        <p:txBody>
          <a:bodyPr anchor="t" rtlCol="false" tIns="0" lIns="0" bIns="0" rIns="0">
            <a:spAutoFit/>
          </a:bodyPr>
          <a:lstStyle/>
          <a:p>
            <a:pPr algn="l">
              <a:lnSpc>
                <a:spcPts val="4200"/>
              </a:lnSpc>
            </a:pPr>
            <a:r>
              <a:rPr lang="en-US" sz="4200">
                <a:solidFill>
                  <a:srgbClr val="FFFFFF"/>
                </a:solidFill>
                <a:latin typeface="Poppins Light"/>
                <a:ea typeface="Poppins Light"/>
                <a:cs typeface="Poppins Light"/>
                <a:sym typeface="Poppins Light"/>
              </a:rPr>
              <a:t>02</a:t>
            </a:r>
          </a:p>
        </p:txBody>
      </p:sp>
      <p:sp>
        <p:nvSpPr>
          <p:cNvPr name="TextBox 13" id="13"/>
          <p:cNvSpPr txBox="true"/>
          <p:nvPr/>
        </p:nvSpPr>
        <p:spPr>
          <a:xfrm rot="0">
            <a:off x="2571750" y="1952625"/>
            <a:ext cx="14138158"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METODOLOGIA </a:t>
            </a:r>
          </a:p>
        </p:txBody>
      </p:sp>
      <p:sp>
        <p:nvSpPr>
          <p:cNvPr name="Freeform 14" id="14"/>
          <p:cNvSpPr/>
          <p:nvPr/>
        </p:nvSpPr>
        <p:spPr>
          <a:xfrm flipH="false" flipV="false" rot="0">
            <a:off x="3227776" y="4703513"/>
            <a:ext cx="656765" cy="656765"/>
          </a:xfrm>
          <a:custGeom>
            <a:avLst/>
            <a:gdLst/>
            <a:ahLst/>
            <a:cxnLst/>
            <a:rect r="r" b="b" t="t" l="l"/>
            <a:pathLst>
              <a:path h="656765" w="656765">
                <a:moveTo>
                  <a:pt x="0" y="0"/>
                </a:moveTo>
                <a:lnTo>
                  <a:pt x="656765" y="0"/>
                </a:lnTo>
                <a:lnTo>
                  <a:pt x="656765" y="656766"/>
                </a:lnTo>
                <a:lnTo>
                  <a:pt x="0" y="6567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467725" y="1932"/>
            <a:ext cx="9810750" cy="10287000"/>
          </a:xfrm>
          <a:custGeom>
            <a:avLst/>
            <a:gdLst/>
            <a:ahLst/>
            <a:cxnLst/>
            <a:rect r="r" b="b" t="t" l="l"/>
            <a:pathLst>
              <a:path h="10287000" w="9810750">
                <a:moveTo>
                  <a:pt x="0" y="0"/>
                </a:moveTo>
                <a:lnTo>
                  <a:pt x="9810750" y="0"/>
                </a:lnTo>
                <a:lnTo>
                  <a:pt x="9810750" y="10287000"/>
                </a:lnTo>
                <a:lnTo>
                  <a:pt x="0" y="10287000"/>
                </a:lnTo>
                <a:lnTo>
                  <a:pt x="0" y="0"/>
                </a:lnTo>
                <a:close/>
              </a:path>
            </a:pathLst>
          </a:custGeom>
          <a:blipFill>
            <a:blip r:embed="rId2"/>
            <a:stretch>
              <a:fillRect l="-28689" t="0" r="-28689" b="0"/>
            </a:stretch>
          </a:blipFill>
        </p:spPr>
      </p:sp>
      <p:grpSp>
        <p:nvGrpSpPr>
          <p:cNvPr name="Group 3" id="3"/>
          <p:cNvGrpSpPr/>
          <p:nvPr/>
        </p:nvGrpSpPr>
        <p:grpSpPr>
          <a:xfrm rot="-10800000">
            <a:off x="8467725" y="1932"/>
            <a:ext cx="4264457" cy="10287000"/>
            <a:chOff x="0" y="0"/>
            <a:chExt cx="1123149" cy="2709333"/>
          </a:xfrm>
        </p:grpSpPr>
        <p:sp>
          <p:nvSpPr>
            <p:cNvPr name="Freeform 4" id="4"/>
            <p:cNvSpPr/>
            <p:nvPr/>
          </p:nvSpPr>
          <p:spPr>
            <a:xfrm flipH="false" flipV="false" rot="0">
              <a:off x="0" y="0"/>
              <a:ext cx="1123149" cy="2709333"/>
            </a:xfrm>
            <a:custGeom>
              <a:avLst/>
              <a:gdLst/>
              <a:ahLst/>
              <a:cxnLst/>
              <a:rect r="r" b="b" t="t" l="l"/>
              <a:pathLst>
                <a:path h="2709333" w="1123149">
                  <a:moveTo>
                    <a:pt x="0" y="0"/>
                  </a:moveTo>
                  <a:lnTo>
                    <a:pt x="1123149" y="0"/>
                  </a:lnTo>
                  <a:lnTo>
                    <a:pt x="1123149" y="2709333"/>
                  </a:lnTo>
                  <a:lnTo>
                    <a:pt x="0" y="2709333"/>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5" id="5"/>
            <p:cNvSpPr txBox="true"/>
            <p:nvPr/>
          </p:nvSpPr>
          <p:spPr>
            <a:xfrm>
              <a:off x="0" y="9525"/>
              <a:ext cx="1123149" cy="2699808"/>
            </a:xfrm>
            <a:prstGeom prst="rect">
              <a:avLst/>
            </a:prstGeom>
          </p:spPr>
          <p:txBody>
            <a:bodyPr anchor="ctr" rtlCol="false" tIns="50800" lIns="50800" bIns="50800" rIns="50800"/>
            <a:lstStyle/>
            <a:p>
              <a:pPr algn="ctr">
                <a:lnSpc>
                  <a:spcPts val="1800"/>
                </a:lnSpc>
              </a:pPr>
            </a:p>
          </p:txBody>
        </p:sp>
      </p:grpSp>
      <p:sp>
        <p:nvSpPr>
          <p:cNvPr name="Freeform 6" id="6"/>
          <p:cNvSpPr/>
          <p:nvPr/>
        </p:nvSpPr>
        <p:spPr>
          <a:xfrm flipH="false" flipV="false" rot="0">
            <a:off x="-977686" y="-2060246"/>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3">
              <a:alphaModFix amt="60000"/>
            </a:blip>
            <a:stretch>
              <a:fillRect l="0" t="0" r="0" b="0"/>
            </a:stretch>
          </a:blipFill>
        </p:spPr>
      </p:sp>
      <p:sp>
        <p:nvSpPr>
          <p:cNvPr name="AutoShape 7" id="7"/>
          <p:cNvSpPr/>
          <p:nvPr/>
        </p:nvSpPr>
        <p:spPr>
          <a:xfrm>
            <a:off x="2571750" y="2866444"/>
            <a:ext cx="567898" cy="0"/>
          </a:xfrm>
          <a:prstGeom prst="line">
            <a:avLst/>
          </a:prstGeom>
          <a:ln cap="flat" w="38100">
            <a:solidFill>
              <a:srgbClr val="D2B99A"/>
            </a:solidFill>
            <a:prstDash val="solid"/>
            <a:headEnd type="none" len="sm" w="sm"/>
            <a:tailEnd type="none" len="sm" w="sm"/>
          </a:ln>
        </p:spPr>
      </p:sp>
      <p:sp>
        <p:nvSpPr>
          <p:cNvPr name="TextBox 8" id="8"/>
          <p:cNvSpPr txBox="true"/>
          <p:nvPr/>
        </p:nvSpPr>
        <p:spPr>
          <a:xfrm rot="0">
            <a:off x="2571750" y="1952625"/>
            <a:ext cx="8679711" cy="799465"/>
          </a:xfrm>
          <a:prstGeom prst="rect">
            <a:avLst/>
          </a:prstGeom>
        </p:spPr>
        <p:txBody>
          <a:bodyPr anchor="t" rtlCol="false" tIns="0" lIns="0" bIns="0" rIns="0">
            <a:spAutoFit/>
          </a:bodyPr>
          <a:lstStyle/>
          <a:p>
            <a:pPr algn="l">
              <a:lnSpc>
                <a:spcPts val="5600"/>
              </a:lnSpc>
            </a:pPr>
            <a:r>
              <a:rPr lang="en-US" sz="5600" b="true">
                <a:solidFill>
                  <a:srgbClr val="FFFFFF"/>
                </a:solidFill>
                <a:latin typeface="Poppins Bold"/>
                <a:ea typeface="Poppins Bold"/>
                <a:cs typeface="Poppins Bold"/>
                <a:sym typeface="Poppins Bold"/>
              </a:rPr>
              <a:t>DATASET VERONACARD</a:t>
            </a:r>
          </a:p>
        </p:txBody>
      </p:sp>
      <p:sp>
        <p:nvSpPr>
          <p:cNvPr name="TextBox 9" id="9"/>
          <p:cNvSpPr txBox="true"/>
          <p:nvPr/>
        </p:nvSpPr>
        <p:spPr>
          <a:xfrm rot="0">
            <a:off x="2571750" y="6010910"/>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Contemporary Building</a:t>
            </a:r>
          </a:p>
        </p:txBody>
      </p:sp>
      <p:sp>
        <p:nvSpPr>
          <p:cNvPr name="TextBox 10" id="10"/>
          <p:cNvSpPr txBox="true"/>
          <p:nvPr/>
        </p:nvSpPr>
        <p:spPr>
          <a:xfrm rot="0">
            <a:off x="2571750" y="6717665"/>
            <a:ext cx="3937635" cy="111188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The contemporary building, with its sleek lines and innovative materials, stands as a testament to modern architectural design.</a:t>
            </a:r>
          </a:p>
        </p:txBody>
      </p:sp>
      <p:sp>
        <p:nvSpPr>
          <p:cNvPr name="TextBox 11" id="11"/>
          <p:cNvSpPr txBox="true"/>
          <p:nvPr/>
        </p:nvSpPr>
        <p:spPr>
          <a:xfrm rot="0">
            <a:off x="2571750" y="2761615"/>
            <a:ext cx="8679711" cy="264795"/>
          </a:xfrm>
          <a:prstGeom prst="rect">
            <a:avLst/>
          </a:prstGeom>
        </p:spPr>
        <p:txBody>
          <a:bodyPr anchor="t" rtlCol="false" tIns="0" lIns="0" bIns="0" rIns="0">
            <a:spAutoFit/>
          </a:bodyPr>
          <a:lstStyle/>
          <a:p>
            <a:pPr algn="ctr">
              <a:lnSpc>
                <a:spcPts val="1800"/>
              </a:lnSpc>
              <a:spcBef>
                <a:spcPct val="0"/>
              </a:spcBef>
            </a:pPr>
            <a:r>
              <a:rPr lang="en-US" sz="1800">
                <a:solidFill>
                  <a:srgbClr val="FFFFFF"/>
                </a:solidFill>
                <a:latin typeface="Poppins Light"/>
                <a:ea typeface="Poppins Light"/>
                <a:cs typeface="Poppins Light"/>
                <a:sym typeface="Poppins Light"/>
              </a:rPr>
              <a:t>intercambiabile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3471" y="730732"/>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2">
              <a:alphaModFix amt="60000"/>
            </a:blip>
            <a:stretch>
              <a:fillRect l="0" t="0" r="0" b="0"/>
            </a:stretch>
          </a:blipFill>
        </p:spPr>
      </p:sp>
      <p:sp>
        <p:nvSpPr>
          <p:cNvPr name="TextBox 3" id="3"/>
          <p:cNvSpPr txBox="true"/>
          <p:nvPr/>
        </p:nvSpPr>
        <p:spPr>
          <a:xfrm rot="0">
            <a:off x="0" y="4651403"/>
            <a:ext cx="18288000" cy="963294"/>
          </a:xfrm>
          <a:prstGeom prst="rect">
            <a:avLst/>
          </a:prstGeom>
        </p:spPr>
        <p:txBody>
          <a:bodyPr anchor="t" rtlCol="false" tIns="0" lIns="0" bIns="0" rIns="0">
            <a:spAutoFit/>
          </a:bodyPr>
          <a:lstStyle/>
          <a:p>
            <a:pPr algn="ctr">
              <a:lnSpc>
                <a:spcPts val="6799"/>
              </a:lnSpc>
            </a:pPr>
            <a:r>
              <a:rPr lang="en-US" b="true" sz="6799">
                <a:solidFill>
                  <a:srgbClr val="FFFFFF"/>
                </a:solidFill>
                <a:latin typeface="Poppins Bold"/>
                <a:ea typeface="Poppins Bold"/>
                <a:cs typeface="Poppins Bold"/>
                <a:sym typeface="Poppins Bold"/>
              </a:rPr>
              <a:t>STRATEGIE DI PROMTING</a:t>
            </a:r>
          </a:p>
        </p:txBody>
      </p:sp>
      <p:sp>
        <p:nvSpPr>
          <p:cNvPr name="AutoShape 4" id="4"/>
          <p:cNvSpPr/>
          <p:nvPr/>
        </p:nvSpPr>
        <p:spPr>
          <a:xfrm>
            <a:off x="8860051" y="5614697"/>
            <a:ext cx="567898" cy="0"/>
          </a:xfrm>
          <a:prstGeom prst="line">
            <a:avLst/>
          </a:prstGeom>
          <a:ln cap="flat" w="38100">
            <a:solidFill>
              <a:srgbClr val="D2B99A"/>
            </a:solidFill>
            <a:prstDash val="solid"/>
            <a:headEnd type="none" len="sm" w="sm"/>
            <a:tailEnd type="none" len="sm" w="sm"/>
          </a:ln>
        </p:spPr>
      </p:sp>
      <p:sp>
        <p:nvSpPr>
          <p:cNvPr name="TextBox 5" id="5"/>
          <p:cNvSpPr txBox="true"/>
          <p:nvPr/>
        </p:nvSpPr>
        <p:spPr>
          <a:xfrm rot="0">
            <a:off x="8860051" y="5825149"/>
            <a:ext cx="567898" cy="686434"/>
          </a:xfrm>
          <a:prstGeom prst="rect">
            <a:avLst/>
          </a:prstGeom>
        </p:spPr>
        <p:txBody>
          <a:bodyPr anchor="t" rtlCol="false" tIns="0" lIns="0" bIns="0" rIns="0">
            <a:spAutoFit/>
          </a:bodyPr>
          <a:lstStyle/>
          <a:p>
            <a:pPr algn="l">
              <a:lnSpc>
                <a:spcPts val="4899"/>
              </a:lnSpc>
            </a:pPr>
            <a:r>
              <a:rPr lang="en-US" sz="4899">
                <a:solidFill>
                  <a:srgbClr val="FFFFFF"/>
                </a:solidFill>
                <a:latin typeface="Poppins Light"/>
                <a:ea typeface="Poppins Light"/>
                <a:cs typeface="Poppins Light"/>
                <a:sym typeface="Poppins Light"/>
              </a:rPr>
              <a:t>01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844026" y="-2006419"/>
            <a:ext cx="22985203" cy="9745726"/>
          </a:xfrm>
          <a:custGeom>
            <a:avLst/>
            <a:gdLst/>
            <a:ahLst/>
            <a:cxnLst/>
            <a:rect r="r" b="b" t="t" l="l"/>
            <a:pathLst>
              <a:path h="9745726" w="22985203">
                <a:moveTo>
                  <a:pt x="22985202" y="0"/>
                </a:moveTo>
                <a:lnTo>
                  <a:pt x="0" y="0"/>
                </a:lnTo>
                <a:lnTo>
                  <a:pt x="0" y="9745726"/>
                </a:lnTo>
                <a:lnTo>
                  <a:pt x="22985202" y="9745726"/>
                </a:lnTo>
                <a:lnTo>
                  <a:pt x="22985202" y="0"/>
                </a:lnTo>
                <a:close/>
              </a:path>
            </a:pathLst>
          </a:custGeom>
          <a:blipFill>
            <a:blip r:embed="rId2">
              <a:alphaModFix amt="60000"/>
            </a:blip>
            <a:stretch>
              <a:fillRect l="0" t="0" r="0" b="0"/>
            </a:stretch>
          </a:blipFill>
        </p:spPr>
      </p:sp>
      <p:sp>
        <p:nvSpPr>
          <p:cNvPr name="AutoShape 3" id="3"/>
          <p:cNvSpPr/>
          <p:nvPr/>
        </p:nvSpPr>
        <p:spPr>
          <a:xfrm>
            <a:off x="8860051" y="2866444"/>
            <a:ext cx="567898" cy="0"/>
          </a:xfrm>
          <a:prstGeom prst="line">
            <a:avLst/>
          </a:prstGeom>
          <a:ln cap="flat" w="38100">
            <a:solidFill>
              <a:srgbClr val="D2B99A"/>
            </a:solidFill>
            <a:prstDash val="solid"/>
            <a:headEnd type="none" len="sm" w="sm"/>
            <a:tailEnd type="none" len="sm" w="sm"/>
          </a:ln>
        </p:spPr>
      </p:sp>
      <p:sp>
        <p:nvSpPr>
          <p:cNvPr name="AutoShape 4" id="4"/>
          <p:cNvSpPr/>
          <p:nvPr/>
        </p:nvSpPr>
        <p:spPr>
          <a:xfrm>
            <a:off x="5918017" y="6362488"/>
            <a:ext cx="1141779" cy="0"/>
          </a:xfrm>
          <a:prstGeom prst="line">
            <a:avLst/>
          </a:prstGeom>
          <a:ln cap="flat" w="9525">
            <a:solidFill>
              <a:srgbClr val="C3C5C6"/>
            </a:solidFill>
            <a:prstDash val="solid"/>
            <a:headEnd type="none" len="sm" w="sm"/>
            <a:tailEnd type="none" len="sm" w="sm"/>
          </a:ln>
        </p:spPr>
      </p:sp>
      <p:sp>
        <p:nvSpPr>
          <p:cNvPr name="AutoShape 5" id="5"/>
          <p:cNvSpPr/>
          <p:nvPr/>
        </p:nvSpPr>
        <p:spPr>
          <a:xfrm>
            <a:off x="11225212" y="6362488"/>
            <a:ext cx="1141779" cy="0"/>
          </a:xfrm>
          <a:prstGeom prst="line">
            <a:avLst/>
          </a:prstGeom>
          <a:ln cap="flat" w="9525">
            <a:solidFill>
              <a:srgbClr val="C3C5C6"/>
            </a:solidFill>
            <a:prstDash val="solid"/>
            <a:headEnd type="none" len="sm" w="sm"/>
            <a:tailEnd type="none" len="sm" w="sm"/>
          </a:ln>
        </p:spPr>
      </p:sp>
      <p:sp>
        <p:nvSpPr>
          <p:cNvPr name="TextBox 6" id="6"/>
          <p:cNvSpPr txBox="true"/>
          <p:nvPr/>
        </p:nvSpPr>
        <p:spPr>
          <a:xfrm rot="0">
            <a:off x="0" y="1952625"/>
            <a:ext cx="18288000" cy="799465"/>
          </a:xfrm>
          <a:prstGeom prst="rect">
            <a:avLst/>
          </a:prstGeom>
        </p:spPr>
        <p:txBody>
          <a:bodyPr anchor="t" rtlCol="false" tIns="0" lIns="0" bIns="0" rIns="0">
            <a:spAutoFit/>
          </a:bodyPr>
          <a:lstStyle/>
          <a:p>
            <a:pPr algn="ctr">
              <a:lnSpc>
                <a:spcPts val="5600"/>
              </a:lnSpc>
            </a:pPr>
            <a:r>
              <a:rPr lang="en-US" b="true" sz="5600">
                <a:solidFill>
                  <a:srgbClr val="FFFFFF"/>
                </a:solidFill>
                <a:latin typeface="Poppins Bold"/>
                <a:ea typeface="Poppins Bold"/>
                <a:cs typeface="Poppins Bold"/>
                <a:sym typeface="Poppins Bold"/>
              </a:rPr>
              <a:t>APPROCCIO INCREMENTALE</a:t>
            </a:r>
          </a:p>
        </p:txBody>
      </p:sp>
      <p:grpSp>
        <p:nvGrpSpPr>
          <p:cNvPr name="Group 7" id="7"/>
          <p:cNvGrpSpPr/>
          <p:nvPr/>
        </p:nvGrpSpPr>
        <p:grpSpPr>
          <a:xfrm rot="0">
            <a:off x="2571750" y="4031190"/>
            <a:ext cx="2524125" cy="1504950"/>
            <a:chOff x="0" y="0"/>
            <a:chExt cx="664790" cy="396365"/>
          </a:xfrm>
        </p:grpSpPr>
        <p:sp>
          <p:nvSpPr>
            <p:cNvPr name="Freeform 8" id="8"/>
            <p:cNvSpPr/>
            <p:nvPr/>
          </p:nvSpPr>
          <p:spPr>
            <a:xfrm flipH="false" flipV="false" rot="0">
              <a:off x="0" y="0"/>
              <a:ext cx="664790" cy="396365"/>
            </a:xfrm>
            <a:custGeom>
              <a:avLst/>
              <a:gdLst/>
              <a:ahLst/>
              <a:cxnLst/>
              <a:rect r="r" b="b" t="t" l="l"/>
              <a:pathLst>
                <a:path h="396365" w="664790">
                  <a:moveTo>
                    <a:pt x="70545" y="0"/>
                  </a:moveTo>
                  <a:lnTo>
                    <a:pt x="594245" y="0"/>
                  </a:lnTo>
                  <a:cubicBezTo>
                    <a:pt x="612955" y="0"/>
                    <a:pt x="630898" y="7432"/>
                    <a:pt x="644128" y="20662"/>
                  </a:cubicBezTo>
                  <a:cubicBezTo>
                    <a:pt x="657358" y="33892"/>
                    <a:pt x="664790" y="51835"/>
                    <a:pt x="664790" y="70545"/>
                  </a:cubicBezTo>
                  <a:lnTo>
                    <a:pt x="664790" y="325821"/>
                  </a:lnTo>
                  <a:cubicBezTo>
                    <a:pt x="664790" y="364781"/>
                    <a:pt x="633206" y="396365"/>
                    <a:pt x="594245" y="396365"/>
                  </a:cubicBezTo>
                  <a:lnTo>
                    <a:pt x="70545" y="396365"/>
                  </a:lnTo>
                  <a:cubicBezTo>
                    <a:pt x="51835" y="396365"/>
                    <a:pt x="33892" y="388933"/>
                    <a:pt x="20662" y="375703"/>
                  </a:cubicBezTo>
                  <a:cubicBezTo>
                    <a:pt x="7432" y="362474"/>
                    <a:pt x="0" y="344530"/>
                    <a:pt x="0" y="325821"/>
                  </a:cubicBezTo>
                  <a:lnTo>
                    <a:pt x="0" y="70545"/>
                  </a:lnTo>
                  <a:cubicBezTo>
                    <a:pt x="0" y="51835"/>
                    <a:pt x="7432" y="33892"/>
                    <a:pt x="20662" y="20662"/>
                  </a:cubicBezTo>
                  <a:cubicBezTo>
                    <a:pt x="33892" y="7432"/>
                    <a:pt x="51835" y="0"/>
                    <a:pt x="70545" y="0"/>
                  </a:cubicBezTo>
                  <a:close/>
                </a:path>
              </a:pathLst>
            </a:custGeom>
            <a:solidFill>
              <a:srgbClr val="000000">
                <a:alpha val="0"/>
              </a:srgbClr>
            </a:solidFill>
            <a:ln w="9525" cap="rnd">
              <a:solidFill>
                <a:srgbClr val="FFFFFF"/>
              </a:solidFill>
              <a:prstDash val="solid"/>
              <a:round/>
            </a:ln>
          </p:spPr>
        </p:sp>
        <p:sp>
          <p:nvSpPr>
            <p:cNvPr name="TextBox 9" id="9"/>
            <p:cNvSpPr txBox="true"/>
            <p:nvPr/>
          </p:nvSpPr>
          <p:spPr>
            <a:xfrm>
              <a:off x="0" y="-57150"/>
              <a:ext cx="664790" cy="453515"/>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2766817" y="4358215"/>
            <a:ext cx="2133990" cy="917575"/>
          </a:xfrm>
          <a:prstGeom prst="rect">
            <a:avLst/>
          </a:prstGeom>
        </p:spPr>
        <p:txBody>
          <a:bodyPr anchor="t" rtlCol="false" tIns="0" lIns="0" bIns="0" rIns="0">
            <a:spAutoFit/>
          </a:bodyPr>
          <a:lstStyle/>
          <a:p>
            <a:pPr algn="ctr">
              <a:lnSpc>
                <a:spcPts val="6499"/>
              </a:lnSpc>
            </a:pPr>
            <a:r>
              <a:rPr lang="en-US" sz="6499" spc="-227">
                <a:solidFill>
                  <a:srgbClr val="FFFFFF"/>
                </a:solidFill>
                <a:latin typeface="Poppins"/>
                <a:ea typeface="Poppins"/>
                <a:cs typeface="Poppins"/>
                <a:sym typeface="Poppins"/>
              </a:rPr>
              <a:t>BASE</a:t>
            </a:r>
          </a:p>
        </p:txBody>
      </p:sp>
      <p:grpSp>
        <p:nvGrpSpPr>
          <p:cNvPr name="Group 11" id="11"/>
          <p:cNvGrpSpPr/>
          <p:nvPr/>
        </p:nvGrpSpPr>
        <p:grpSpPr>
          <a:xfrm rot="0">
            <a:off x="7881938" y="4031190"/>
            <a:ext cx="2588779" cy="1500718"/>
            <a:chOff x="0" y="0"/>
            <a:chExt cx="681818" cy="395251"/>
          </a:xfrm>
        </p:grpSpPr>
        <p:sp>
          <p:nvSpPr>
            <p:cNvPr name="Freeform 12" id="12"/>
            <p:cNvSpPr/>
            <p:nvPr/>
          </p:nvSpPr>
          <p:spPr>
            <a:xfrm flipH="false" flipV="false" rot="0">
              <a:off x="0" y="0"/>
              <a:ext cx="681818" cy="395251"/>
            </a:xfrm>
            <a:custGeom>
              <a:avLst/>
              <a:gdLst/>
              <a:ahLst/>
              <a:cxnLst/>
              <a:rect r="r" b="b" t="t" l="l"/>
              <a:pathLst>
                <a:path h="395251" w="681818">
                  <a:moveTo>
                    <a:pt x="68783" y="0"/>
                  </a:moveTo>
                  <a:lnTo>
                    <a:pt x="613035" y="0"/>
                  </a:lnTo>
                  <a:cubicBezTo>
                    <a:pt x="631278" y="0"/>
                    <a:pt x="648773" y="7247"/>
                    <a:pt x="661672" y="20146"/>
                  </a:cubicBezTo>
                  <a:cubicBezTo>
                    <a:pt x="674572" y="33045"/>
                    <a:pt x="681818" y="50541"/>
                    <a:pt x="681818" y="68783"/>
                  </a:cubicBezTo>
                  <a:lnTo>
                    <a:pt x="681818" y="326468"/>
                  </a:lnTo>
                  <a:cubicBezTo>
                    <a:pt x="681818" y="344710"/>
                    <a:pt x="674572" y="362205"/>
                    <a:pt x="661672" y="375105"/>
                  </a:cubicBezTo>
                  <a:cubicBezTo>
                    <a:pt x="648773" y="388004"/>
                    <a:pt x="631278" y="395251"/>
                    <a:pt x="613035" y="395251"/>
                  </a:cubicBezTo>
                  <a:lnTo>
                    <a:pt x="68783" y="395251"/>
                  </a:lnTo>
                  <a:cubicBezTo>
                    <a:pt x="30795" y="395251"/>
                    <a:pt x="0" y="364455"/>
                    <a:pt x="0" y="326468"/>
                  </a:cubicBezTo>
                  <a:lnTo>
                    <a:pt x="0" y="68783"/>
                  </a:lnTo>
                  <a:cubicBezTo>
                    <a:pt x="0" y="50541"/>
                    <a:pt x="7247" y="33045"/>
                    <a:pt x="20146" y="20146"/>
                  </a:cubicBezTo>
                  <a:cubicBezTo>
                    <a:pt x="33045" y="7247"/>
                    <a:pt x="50541" y="0"/>
                    <a:pt x="68783" y="0"/>
                  </a:cubicBezTo>
                  <a:close/>
                </a:path>
              </a:pathLst>
            </a:custGeom>
            <a:solidFill>
              <a:srgbClr val="000000">
                <a:alpha val="0"/>
              </a:srgbClr>
            </a:solidFill>
            <a:ln w="9525" cap="rnd">
              <a:solidFill>
                <a:srgbClr val="FFFFFF"/>
              </a:solidFill>
              <a:prstDash val="solid"/>
              <a:round/>
            </a:ln>
          </p:spPr>
        </p:sp>
        <p:sp>
          <p:nvSpPr>
            <p:cNvPr name="TextBox 13" id="13"/>
            <p:cNvSpPr txBox="true"/>
            <p:nvPr/>
          </p:nvSpPr>
          <p:spPr>
            <a:xfrm>
              <a:off x="0" y="-57150"/>
              <a:ext cx="681818" cy="452401"/>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7964740" y="4358215"/>
            <a:ext cx="2441323" cy="917575"/>
          </a:xfrm>
          <a:prstGeom prst="rect">
            <a:avLst/>
          </a:prstGeom>
        </p:spPr>
        <p:txBody>
          <a:bodyPr anchor="t" rtlCol="false" tIns="0" lIns="0" bIns="0" rIns="0">
            <a:spAutoFit/>
          </a:bodyPr>
          <a:lstStyle/>
          <a:p>
            <a:pPr algn="ctr">
              <a:lnSpc>
                <a:spcPts val="6499"/>
              </a:lnSpc>
            </a:pPr>
            <a:r>
              <a:rPr lang="en-US" sz="6499" spc="-227">
                <a:solidFill>
                  <a:srgbClr val="FFFFFF"/>
                </a:solidFill>
                <a:latin typeface="Poppins"/>
                <a:ea typeface="Poppins"/>
                <a:cs typeface="Poppins"/>
                <a:sym typeface="Poppins"/>
              </a:rPr>
              <a:t>GEOM</a:t>
            </a:r>
          </a:p>
        </p:txBody>
      </p:sp>
      <p:grpSp>
        <p:nvGrpSpPr>
          <p:cNvPr name="Group 15" id="15"/>
          <p:cNvGrpSpPr/>
          <p:nvPr/>
        </p:nvGrpSpPr>
        <p:grpSpPr>
          <a:xfrm rot="0">
            <a:off x="13187362" y="4031190"/>
            <a:ext cx="2524125" cy="1504950"/>
            <a:chOff x="0" y="0"/>
            <a:chExt cx="664790" cy="396365"/>
          </a:xfrm>
        </p:grpSpPr>
        <p:sp>
          <p:nvSpPr>
            <p:cNvPr name="Freeform 16" id="16"/>
            <p:cNvSpPr/>
            <p:nvPr/>
          </p:nvSpPr>
          <p:spPr>
            <a:xfrm flipH="false" flipV="false" rot="0">
              <a:off x="0" y="0"/>
              <a:ext cx="664790" cy="396365"/>
            </a:xfrm>
            <a:custGeom>
              <a:avLst/>
              <a:gdLst/>
              <a:ahLst/>
              <a:cxnLst/>
              <a:rect r="r" b="b" t="t" l="l"/>
              <a:pathLst>
                <a:path h="396365" w="664790">
                  <a:moveTo>
                    <a:pt x="70545" y="0"/>
                  </a:moveTo>
                  <a:lnTo>
                    <a:pt x="594245" y="0"/>
                  </a:lnTo>
                  <a:cubicBezTo>
                    <a:pt x="612955" y="0"/>
                    <a:pt x="630898" y="7432"/>
                    <a:pt x="644128" y="20662"/>
                  </a:cubicBezTo>
                  <a:cubicBezTo>
                    <a:pt x="657358" y="33892"/>
                    <a:pt x="664790" y="51835"/>
                    <a:pt x="664790" y="70545"/>
                  </a:cubicBezTo>
                  <a:lnTo>
                    <a:pt x="664790" y="325821"/>
                  </a:lnTo>
                  <a:cubicBezTo>
                    <a:pt x="664790" y="364781"/>
                    <a:pt x="633206" y="396365"/>
                    <a:pt x="594245" y="396365"/>
                  </a:cubicBezTo>
                  <a:lnTo>
                    <a:pt x="70545" y="396365"/>
                  </a:lnTo>
                  <a:cubicBezTo>
                    <a:pt x="51835" y="396365"/>
                    <a:pt x="33892" y="388933"/>
                    <a:pt x="20662" y="375703"/>
                  </a:cubicBezTo>
                  <a:cubicBezTo>
                    <a:pt x="7432" y="362474"/>
                    <a:pt x="0" y="344530"/>
                    <a:pt x="0" y="325821"/>
                  </a:cubicBezTo>
                  <a:lnTo>
                    <a:pt x="0" y="70545"/>
                  </a:lnTo>
                  <a:cubicBezTo>
                    <a:pt x="0" y="51835"/>
                    <a:pt x="7432" y="33892"/>
                    <a:pt x="20662" y="20662"/>
                  </a:cubicBezTo>
                  <a:cubicBezTo>
                    <a:pt x="33892" y="7432"/>
                    <a:pt x="51835" y="0"/>
                    <a:pt x="70545" y="0"/>
                  </a:cubicBezTo>
                  <a:close/>
                </a:path>
              </a:pathLst>
            </a:custGeom>
            <a:solidFill>
              <a:srgbClr val="000000">
                <a:alpha val="0"/>
              </a:srgbClr>
            </a:solidFill>
            <a:ln w="9525" cap="rnd">
              <a:solidFill>
                <a:srgbClr val="FFFFFF"/>
              </a:solidFill>
              <a:prstDash val="solid"/>
              <a:round/>
            </a:ln>
          </p:spPr>
        </p:sp>
        <p:sp>
          <p:nvSpPr>
            <p:cNvPr name="TextBox 17" id="17"/>
            <p:cNvSpPr txBox="true"/>
            <p:nvPr/>
          </p:nvSpPr>
          <p:spPr>
            <a:xfrm>
              <a:off x="0" y="-57150"/>
              <a:ext cx="664790" cy="453515"/>
            </a:xfrm>
            <a:prstGeom prst="rect">
              <a:avLst/>
            </a:prstGeom>
          </p:spPr>
          <p:txBody>
            <a:bodyPr anchor="ctr" rtlCol="false" tIns="50800" lIns="50800" bIns="50800" rIns="50800"/>
            <a:lstStyle/>
            <a:p>
              <a:pPr algn="ctr">
                <a:lnSpc>
                  <a:spcPts val="2940"/>
                </a:lnSpc>
              </a:pPr>
            </a:p>
          </p:txBody>
        </p:sp>
      </p:grpSp>
      <p:sp>
        <p:nvSpPr>
          <p:cNvPr name="TextBox 18" id="18"/>
          <p:cNvSpPr txBox="true"/>
          <p:nvPr/>
        </p:nvSpPr>
        <p:spPr>
          <a:xfrm rot="0">
            <a:off x="13487400" y="4358215"/>
            <a:ext cx="1924050" cy="917575"/>
          </a:xfrm>
          <a:prstGeom prst="rect">
            <a:avLst/>
          </a:prstGeom>
        </p:spPr>
        <p:txBody>
          <a:bodyPr anchor="t" rtlCol="false" tIns="0" lIns="0" bIns="0" rIns="0">
            <a:spAutoFit/>
          </a:bodyPr>
          <a:lstStyle/>
          <a:p>
            <a:pPr algn="ctr">
              <a:lnSpc>
                <a:spcPts val="6499"/>
              </a:lnSpc>
            </a:pPr>
            <a:r>
              <a:rPr lang="en-US" sz="6499" spc="-227">
                <a:solidFill>
                  <a:srgbClr val="FFFFFF"/>
                </a:solidFill>
                <a:latin typeface="Poppins"/>
                <a:ea typeface="Poppins"/>
                <a:cs typeface="Poppins"/>
                <a:sym typeface="Poppins"/>
              </a:rPr>
              <a:t>TIME</a:t>
            </a:r>
          </a:p>
        </p:txBody>
      </p:sp>
      <p:sp>
        <p:nvSpPr>
          <p:cNvPr name="TextBox 19" id="19"/>
          <p:cNvSpPr txBox="true"/>
          <p:nvPr/>
        </p:nvSpPr>
        <p:spPr>
          <a:xfrm rot="0">
            <a:off x="2571750" y="6141508"/>
            <a:ext cx="2524125" cy="375285"/>
          </a:xfrm>
          <a:prstGeom prst="rect">
            <a:avLst/>
          </a:prstGeom>
        </p:spPr>
        <p:txBody>
          <a:bodyPr anchor="t" rtlCol="false" tIns="0" lIns="0" bIns="0" rIns="0">
            <a:spAutoFit/>
          </a:bodyPr>
          <a:lstStyle/>
          <a:p>
            <a:pPr algn="ctr">
              <a:lnSpc>
                <a:spcPts val="2940"/>
              </a:lnSpc>
            </a:pPr>
            <a:r>
              <a:rPr lang="en-US" sz="2100" spc="126">
                <a:solidFill>
                  <a:srgbClr val="FFFFFF"/>
                </a:solidFill>
                <a:latin typeface="Poppins"/>
                <a:ea typeface="Poppins"/>
                <a:cs typeface="Poppins"/>
                <a:sym typeface="Poppins"/>
              </a:rPr>
              <a:t>NOME</a:t>
            </a:r>
          </a:p>
        </p:txBody>
      </p:sp>
      <p:sp>
        <p:nvSpPr>
          <p:cNvPr name="TextBox 20" id="20"/>
          <p:cNvSpPr txBox="true"/>
          <p:nvPr/>
        </p:nvSpPr>
        <p:spPr>
          <a:xfrm rot="0">
            <a:off x="7881938" y="6141508"/>
            <a:ext cx="2524125" cy="746760"/>
          </a:xfrm>
          <a:prstGeom prst="rect">
            <a:avLst/>
          </a:prstGeom>
        </p:spPr>
        <p:txBody>
          <a:bodyPr anchor="t" rtlCol="false" tIns="0" lIns="0" bIns="0" rIns="0">
            <a:spAutoFit/>
          </a:bodyPr>
          <a:lstStyle/>
          <a:p>
            <a:pPr algn="ctr">
              <a:lnSpc>
                <a:spcPts val="2940"/>
              </a:lnSpc>
            </a:pPr>
            <a:r>
              <a:rPr lang="en-US" sz="2100" spc="126">
                <a:solidFill>
                  <a:srgbClr val="FFFFFF"/>
                </a:solidFill>
                <a:latin typeface="Poppins"/>
                <a:ea typeface="Poppins"/>
                <a:cs typeface="Poppins"/>
                <a:sym typeface="Poppins"/>
              </a:rPr>
              <a:t>NOME</a:t>
            </a:r>
          </a:p>
          <a:p>
            <a:pPr algn="ctr">
              <a:lnSpc>
                <a:spcPts val="2940"/>
              </a:lnSpc>
            </a:pPr>
            <a:r>
              <a:rPr lang="en-US" sz="2100" spc="126">
                <a:solidFill>
                  <a:srgbClr val="FFFFFF"/>
                </a:solidFill>
                <a:latin typeface="Poppins"/>
                <a:ea typeface="Poppins"/>
                <a:cs typeface="Poppins"/>
                <a:sym typeface="Poppins"/>
              </a:rPr>
              <a:t>COORDINATE</a:t>
            </a:r>
          </a:p>
        </p:txBody>
      </p:sp>
      <p:sp>
        <p:nvSpPr>
          <p:cNvPr name="TextBox 21" id="21"/>
          <p:cNvSpPr txBox="true"/>
          <p:nvPr/>
        </p:nvSpPr>
        <p:spPr>
          <a:xfrm rot="0">
            <a:off x="2916713" y="7502630"/>
            <a:ext cx="1834198" cy="755015"/>
          </a:xfrm>
          <a:prstGeom prst="rect">
            <a:avLst/>
          </a:prstGeom>
        </p:spPr>
        <p:txBody>
          <a:bodyPr anchor="t" rtlCol="false" tIns="0" lIns="0" bIns="0" rIns="0">
            <a:spAutoFit/>
          </a:bodyPr>
          <a:lstStyle/>
          <a:p>
            <a:pPr algn="just">
              <a:lnSpc>
                <a:spcPts val="1960"/>
              </a:lnSpc>
            </a:pPr>
            <a:r>
              <a:rPr lang="en-US" sz="1400">
                <a:solidFill>
                  <a:srgbClr val="C3C5C6"/>
                </a:solidFill>
                <a:latin typeface="Poppins Light"/>
                <a:ea typeface="Poppins Light"/>
                <a:cs typeface="Poppins Light"/>
                <a:sym typeface="Poppins Light"/>
              </a:rPr>
              <a:t>Nel promt passiamo:</a:t>
            </a:r>
          </a:p>
          <a:p>
            <a:pPr algn="just" marL="302261" indent="-151130" lvl="1">
              <a:lnSpc>
                <a:spcPts val="1960"/>
              </a:lnSpc>
              <a:buFont typeface="Arial"/>
              <a:buChar char="•"/>
            </a:pPr>
            <a:r>
              <a:rPr lang="en-US" sz="1400">
                <a:solidFill>
                  <a:srgbClr val="C3C5C6"/>
                </a:solidFill>
                <a:latin typeface="Poppins Light"/>
                <a:ea typeface="Poppins Light"/>
                <a:cs typeface="Poppins Light"/>
                <a:sym typeface="Poppins Light"/>
              </a:rPr>
              <a:t>nome </a:t>
            </a:r>
          </a:p>
          <a:p>
            <a:pPr algn="just">
              <a:lnSpc>
                <a:spcPts val="1960"/>
              </a:lnSpc>
            </a:pPr>
            <a:r>
              <a:rPr lang="en-US" sz="1400">
                <a:solidFill>
                  <a:srgbClr val="C3C5C6"/>
                </a:solidFill>
                <a:latin typeface="Poppins Light"/>
                <a:ea typeface="Poppins Light"/>
                <a:cs typeface="Poppins Light"/>
                <a:sym typeface="Poppins Light"/>
              </a:rPr>
              <a:t>dei POI visitati</a:t>
            </a:r>
          </a:p>
        </p:txBody>
      </p:sp>
      <p:sp>
        <p:nvSpPr>
          <p:cNvPr name="TextBox 22" id="22"/>
          <p:cNvSpPr txBox="true"/>
          <p:nvPr/>
        </p:nvSpPr>
        <p:spPr>
          <a:xfrm rot="0">
            <a:off x="13187363" y="5955770"/>
            <a:ext cx="2524125" cy="1118235"/>
          </a:xfrm>
          <a:prstGeom prst="rect">
            <a:avLst/>
          </a:prstGeom>
        </p:spPr>
        <p:txBody>
          <a:bodyPr anchor="t" rtlCol="false" tIns="0" lIns="0" bIns="0" rIns="0">
            <a:spAutoFit/>
          </a:bodyPr>
          <a:lstStyle/>
          <a:p>
            <a:pPr algn="ctr">
              <a:lnSpc>
                <a:spcPts val="2940"/>
              </a:lnSpc>
            </a:pPr>
            <a:r>
              <a:rPr lang="en-US" sz="2100" spc="126">
                <a:solidFill>
                  <a:srgbClr val="FFFFFF"/>
                </a:solidFill>
                <a:latin typeface="Poppins"/>
                <a:ea typeface="Poppins"/>
                <a:cs typeface="Poppins"/>
                <a:sym typeface="Poppins"/>
              </a:rPr>
              <a:t>NOME</a:t>
            </a:r>
          </a:p>
          <a:p>
            <a:pPr algn="ctr">
              <a:lnSpc>
                <a:spcPts val="2940"/>
              </a:lnSpc>
            </a:pPr>
            <a:r>
              <a:rPr lang="en-US" sz="2100" spc="126">
                <a:solidFill>
                  <a:srgbClr val="FFFFFF"/>
                </a:solidFill>
                <a:latin typeface="Poppins"/>
                <a:ea typeface="Poppins"/>
                <a:cs typeface="Poppins"/>
                <a:sym typeface="Poppins"/>
              </a:rPr>
              <a:t>COORDINATE</a:t>
            </a:r>
          </a:p>
          <a:p>
            <a:pPr algn="ctr">
              <a:lnSpc>
                <a:spcPts val="2940"/>
              </a:lnSpc>
            </a:pPr>
            <a:r>
              <a:rPr lang="en-US" sz="2100" spc="126">
                <a:solidFill>
                  <a:srgbClr val="FFFFFF"/>
                </a:solidFill>
                <a:latin typeface="Poppins"/>
                <a:ea typeface="Poppins"/>
                <a:cs typeface="Poppins"/>
                <a:sym typeface="Poppins"/>
              </a:rPr>
              <a:t>TIMESTAMP</a:t>
            </a:r>
          </a:p>
        </p:txBody>
      </p:sp>
      <p:sp>
        <p:nvSpPr>
          <p:cNvPr name="TextBox 23" id="23"/>
          <p:cNvSpPr txBox="true"/>
          <p:nvPr/>
        </p:nvSpPr>
        <p:spPr>
          <a:xfrm rot="0">
            <a:off x="8160108" y="7502630"/>
            <a:ext cx="2050586" cy="1002665"/>
          </a:xfrm>
          <a:prstGeom prst="rect">
            <a:avLst/>
          </a:prstGeom>
        </p:spPr>
        <p:txBody>
          <a:bodyPr anchor="t" rtlCol="false" tIns="0" lIns="0" bIns="0" rIns="0">
            <a:spAutoFit/>
          </a:bodyPr>
          <a:lstStyle/>
          <a:p>
            <a:pPr algn="just">
              <a:lnSpc>
                <a:spcPts val="1960"/>
              </a:lnSpc>
            </a:pPr>
            <a:r>
              <a:rPr lang="en-US" sz="1400">
                <a:solidFill>
                  <a:srgbClr val="C3C5C6"/>
                </a:solidFill>
                <a:latin typeface="Poppins Light"/>
                <a:ea typeface="Poppins Light"/>
                <a:cs typeface="Poppins Light"/>
                <a:sym typeface="Poppins Light"/>
              </a:rPr>
              <a:t>Nel promt passiamo:</a:t>
            </a:r>
          </a:p>
          <a:p>
            <a:pPr algn="just" marL="302261" indent="-151130" lvl="1">
              <a:lnSpc>
                <a:spcPts val="1960"/>
              </a:lnSpc>
              <a:buFont typeface="Arial"/>
              <a:buChar char="•"/>
            </a:pPr>
            <a:r>
              <a:rPr lang="en-US" sz="1400">
                <a:solidFill>
                  <a:srgbClr val="C3C5C6"/>
                </a:solidFill>
                <a:latin typeface="Poppins Light"/>
                <a:ea typeface="Poppins Light"/>
                <a:cs typeface="Poppins Light"/>
                <a:sym typeface="Poppins Light"/>
              </a:rPr>
              <a:t>nome</a:t>
            </a:r>
          </a:p>
          <a:p>
            <a:pPr algn="just" marL="302261" indent="-151130" lvl="1">
              <a:lnSpc>
                <a:spcPts val="1960"/>
              </a:lnSpc>
              <a:buFont typeface="Arial"/>
              <a:buChar char="•"/>
            </a:pPr>
            <a:r>
              <a:rPr lang="en-US" sz="1400">
                <a:solidFill>
                  <a:srgbClr val="C3C5C6"/>
                </a:solidFill>
                <a:latin typeface="Poppins Light"/>
                <a:ea typeface="Poppins Light"/>
                <a:cs typeface="Poppins Light"/>
                <a:sym typeface="Poppins Light"/>
              </a:rPr>
              <a:t>coordinate spaziali </a:t>
            </a:r>
          </a:p>
          <a:p>
            <a:pPr algn="just">
              <a:lnSpc>
                <a:spcPts val="1960"/>
              </a:lnSpc>
            </a:pPr>
            <a:r>
              <a:rPr lang="en-US" sz="1400">
                <a:solidFill>
                  <a:srgbClr val="C3C5C6"/>
                </a:solidFill>
                <a:latin typeface="Poppins Light"/>
                <a:ea typeface="Poppins Light"/>
                <a:cs typeface="Poppins Light"/>
                <a:sym typeface="Poppins Light"/>
              </a:rPr>
              <a:t>dei POI visitati</a:t>
            </a:r>
          </a:p>
        </p:txBody>
      </p:sp>
      <p:sp>
        <p:nvSpPr>
          <p:cNvPr name="TextBox 24" id="24"/>
          <p:cNvSpPr txBox="true"/>
          <p:nvPr/>
        </p:nvSpPr>
        <p:spPr>
          <a:xfrm rot="0">
            <a:off x="13487400" y="7502630"/>
            <a:ext cx="2224088" cy="1250315"/>
          </a:xfrm>
          <a:prstGeom prst="rect">
            <a:avLst/>
          </a:prstGeom>
        </p:spPr>
        <p:txBody>
          <a:bodyPr anchor="t" rtlCol="false" tIns="0" lIns="0" bIns="0" rIns="0">
            <a:spAutoFit/>
          </a:bodyPr>
          <a:lstStyle/>
          <a:p>
            <a:pPr algn="just">
              <a:lnSpc>
                <a:spcPts val="1960"/>
              </a:lnSpc>
            </a:pPr>
            <a:r>
              <a:rPr lang="en-US" sz="1400">
                <a:solidFill>
                  <a:srgbClr val="C3C5C6"/>
                </a:solidFill>
                <a:latin typeface="Poppins Light"/>
                <a:ea typeface="Poppins Light"/>
                <a:cs typeface="Poppins Light"/>
                <a:sym typeface="Poppins Light"/>
              </a:rPr>
              <a:t>Nel promt passiamo:</a:t>
            </a:r>
          </a:p>
          <a:p>
            <a:pPr algn="just" marL="302261" indent="-151130" lvl="1">
              <a:lnSpc>
                <a:spcPts val="1960"/>
              </a:lnSpc>
              <a:buFont typeface="Arial"/>
              <a:buChar char="•"/>
            </a:pPr>
            <a:r>
              <a:rPr lang="en-US" sz="1400">
                <a:solidFill>
                  <a:srgbClr val="C3C5C6"/>
                </a:solidFill>
                <a:latin typeface="Poppins Light"/>
                <a:ea typeface="Poppins Light"/>
                <a:cs typeface="Poppins Light"/>
                <a:sym typeface="Poppins Light"/>
              </a:rPr>
              <a:t>nome</a:t>
            </a:r>
          </a:p>
          <a:p>
            <a:pPr algn="just" marL="302261" indent="-151130" lvl="1">
              <a:lnSpc>
                <a:spcPts val="1960"/>
              </a:lnSpc>
              <a:buFont typeface="Arial"/>
              <a:buChar char="•"/>
            </a:pPr>
            <a:r>
              <a:rPr lang="en-US" sz="1400">
                <a:solidFill>
                  <a:srgbClr val="C3C5C6"/>
                </a:solidFill>
                <a:latin typeface="Poppins Light"/>
                <a:ea typeface="Poppins Light"/>
                <a:cs typeface="Poppins Light"/>
                <a:sym typeface="Poppins Light"/>
              </a:rPr>
              <a:t>coordinate spaziali </a:t>
            </a:r>
          </a:p>
          <a:p>
            <a:pPr algn="just" marL="302261" indent="-151130" lvl="1">
              <a:lnSpc>
                <a:spcPts val="1960"/>
              </a:lnSpc>
              <a:buFont typeface="Arial"/>
              <a:buChar char="•"/>
            </a:pPr>
            <a:r>
              <a:rPr lang="en-US" sz="1400">
                <a:solidFill>
                  <a:srgbClr val="C3C5C6"/>
                </a:solidFill>
                <a:latin typeface="Poppins Light"/>
                <a:ea typeface="Poppins Light"/>
                <a:cs typeface="Poppins Light"/>
                <a:sym typeface="Poppins Light"/>
              </a:rPr>
              <a:t>timestamp temporali</a:t>
            </a:r>
          </a:p>
          <a:p>
            <a:pPr algn="just">
              <a:lnSpc>
                <a:spcPts val="1960"/>
              </a:lnSpc>
            </a:pPr>
            <a:r>
              <a:rPr lang="en-US" sz="1400">
                <a:solidFill>
                  <a:srgbClr val="C3C5C6"/>
                </a:solidFill>
                <a:latin typeface="Poppins Light"/>
                <a:ea typeface="Poppins Light"/>
                <a:cs typeface="Poppins Light"/>
                <a:sym typeface="Poppins Light"/>
              </a:rPr>
              <a:t>dei POI visitati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3471" y="730732"/>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2">
              <a:alphaModFix amt="60000"/>
            </a:blip>
            <a:stretch>
              <a:fillRect l="0" t="0" r="0" b="0"/>
            </a:stretch>
          </a:blipFill>
        </p:spPr>
      </p:sp>
      <p:sp>
        <p:nvSpPr>
          <p:cNvPr name="TextBox 3" id="3"/>
          <p:cNvSpPr txBox="true"/>
          <p:nvPr/>
        </p:nvSpPr>
        <p:spPr>
          <a:xfrm rot="0">
            <a:off x="0" y="4651403"/>
            <a:ext cx="18288000" cy="963294"/>
          </a:xfrm>
          <a:prstGeom prst="rect">
            <a:avLst/>
          </a:prstGeom>
        </p:spPr>
        <p:txBody>
          <a:bodyPr anchor="t" rtlCol="false" tIns="0" lIns="0" bIns="0" rIns="0">
            <a:spAutoFit/>
          </a:bodyPr>
          <a:lstStyle/>
          <a:p>
            <a:pPr algn="ctr">
              <a:lnSpc>
                <a:spcPts val="6799"/>
              </a:lnSpc>
            </a:pPr>
            <a:r>
              <a:rPr lang="en-US" b="true" sz="6799">
                <a:solidFill>
                  <a:srgbClr val="FFFFFF"/>
                </a:solidFill>
                <a:latin typeface="Poppins Bold"/>
                <a:ea typeface="Poppins Bold"/>
                <a:cs typeface="Poppins Bold"/>
                <a:sym typeface="Poppins Bold"/>
              </a:rPr>
              <a:t>AMBIENTE DI SVILUPPO</a:t>
            </a:r>
          </a:p>
        </p:txBody>
      </p:sp>
      <p:sp>
        <p:nvSpPr>
          <p:cNvPr name="AutoShape 4" id="4"/>
          <p:cNvSpPr/>
          <p:nvPr/>
        </p:nvSpPr>
        <p:spPr>
          <a:xfrm>
            <a:off x="8860051" y="5614697"/>
            <a:ext cx="567898" cy="0"/>
          </a:xfrm>
          <a:prstGeom prst="line">
            <a:avLst/>
          </a:prstGeom>
          <a:ln cap="flat" w="38100">
            <a:solidFill>
              <a:srgbClr val="D2B99A"/>
            </a:solidFill>
            <a:prstDash val="solid"/>
            <a:headEnd type="none" len="sm" w="sm"/>
            <a:tailEnd type="none" len="sm" w="sm"/>
          </a:ln>
        </p:spPr>
      </p:sp>
      <p:sp>
        <p:nvSpPr>
          <p:cNvPr name="TextBox 5" id="5"/>
          <p:cNvSpPr txBox="true"/>
          <p:nvPr/>
        </p:nvSpPr>
        <p:spPr>
          <a:xfrm rot="0">
            <a:off x="8860051" y="5825149"/>
            <a:ext cx="567898" cy="686434"/>
          </a:xfrm>
          <a:prstGeom prst="rect">
            <a:avLst/>
          </a:prstGeom>
        </p:spPr>
        <p:txBody>
          <a:bodyPr anchor="t" rtlCol="false" tIns="0" lIns="0" bIns="0" rIns="0">
            <a:spAutoFit/>
          </a:bodyPr>
          <a:lstStyle/>
          <a:p>
            <a:pPr algn="l">
              <a:lnSpc>
                <a:spcPts val="4899"/>
              </a:lnSpc>
            </a:pPr>
            <a:r>
              <a:rPr lang="en-US" sz="4899">
                <a:solidFill>
                  <a:srgbClr val="FFFFFF"/>
                </a:solidFill>
                <a:latin typeface="Poppins Light"/>
                <a:ea typeface="Poppins Light"/>
                <a:cs typeface="Poppins Light"/>
                <a:sym typeface="Poppins Light"/>
              </a:rPr>
              <a:t>01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77686" y="-2060246"/>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2">
              <a:alphaModFix amt="60000"/>
            </a:blip>
            <a:stretch>
              <a:fillRect l="0" t="0" r="0" b="0"/>
            </a:stretch>
          </a:blipFill>
        </p:spPr>
      </p:sp>
      <p:sp>
        <p:nvSpPr>
          <p:cNvPr name="AutoShape 3" id="3"/>
          <p:cNvSpPr/>
          <p:nvPr/>
        </p:nvSpPr>
        <p:spPr>
          <a:xfrm>
            <a:off x="2571750" y="2866444"/>
            <a:ext cx="567898" cy="0"/>
          </a:xfrm>
          <a:prstGeom prst="line">
            <a:avLst/>
          </a:prstGeom>
          <a:ln cap="flat" w="38100">
            <a:solidFill>
              <a:srgbClr val="D2B99A"/>
            </a:solidFill>
            <a:prstDash val="solid"/>
            <a:headEnd type="none" len="sm" w="sm"/>
            <a:tailEnd type="none" len="sm" w="sm"/>
          </a:ln>
        </p:spPr>
      </p:sp>
      <p:sp>
        <p:nvSpPr>
          <p:cNvPr name="Freeform 4" id="4"/>
          <p:cNvSpPr/>
          <p:nvPr/>
        </p:nvSpPr>
        <p:spPr>
          <a:xfrm flipH="false" flipV="false" rot="0">
            <a:off x="9477410" y="5257995"/>
            <a:ext cx="8596171" cy="4835346"/>
          </a:xfrm>
          <a:custGeom>
            <a:avLst/>
            <a:gdLst/>
            <a:ahLst/>
            <a:cxnLst/>
            <a:rect r="r" b="b" t="t" l="l"/>
            <a:pathLst>
              <a:path h="4835346" w="8596171">
                <a:moveTo>
                  <a:pt x="0" y="0"/>
                </a:moveTo>
                <a:lnTo>
                  <a:pt x="8596171" y="0"/>
                </a:lnTo>
                <a:lnTo>
                  <a:pt x="8596171" y="4835347"/>
                </a:lnTo>
                <a:lnTo>
                  <a:pt x="0" y="4835347"/>
                </a:lnTo>
                <a:lnTo>
                  <a:pt x="0" y="0"/>
                </a:lnTo>
                <a:close/>
              </a:path>
            </a:pathLst>
          </a:custGeom>
          <a:blipFill>
            <a:blip r:embed="rId3"/>
            <a:stretch>
              <a:fillRect l="0" t="0" r="0" b="0"/>
            </a:stretch>
          </a:blipFill>
        </p:spPr>
      </p:sp>
      <p:sp>
        <p:nvSpPr>
          <p:cNvPr name="Freeform 5" id="5"/>
          <p:cNvSpPr/>
          <p:nvPr/>
        </p:nvSpPr>
        <p:spPr>
          <a:xfrm flipH="false" flipV="false" rot="0">
            <a:off x="9477410" y="1769024"/>
            <a:ext cx="3376408" cy="3376408"/>
          </a:xfrm>
          <a:custGeom>
            <a:avLst/>
            <a:gdLst/>
            <a:ahLst/>
            <a:cxnLst/>
            <a:rect r="r" b="b" t="t" l="l"/>
            <a:pathLst>
              <a:path h="3376408" w="3376408">
                <a:moveTo>
                  <a:pt x="0" y="0"/>
                </a:moveTo>
                <a:lnTo>
                  <a:pt x="3376408" y="0"/>
                </a:lnTo>
                <a:lnTo>
                  <a:pt x="3376408" y="3376408"/>
                </a:lnTo>
                <a:lnTo>
                  <a:pt x="0" y="3376408"/>
                </a:lnTo>
                <a:lnTo>
                  <a:pt x="0" y="0"/>
                </a:lnTo>
                <a:close/>
              </a:path>
            </a:pathLst>
          </a:custGeom>
          <a:blipFill>
            <a:blip r:embed="rId4"/>
            <a:stretch>
              <a:fillRect l="0" t="0" r="0" b="0"/>
            </a:stretch>
          </a:blipFill>
        </p:spPr>
      </p:sp>
      <p:sp>
        <p:nvSpPr>
          <p:cNvPr name="Freeform 6" id="6"/>
          <p:cNvSpPr/>
          <p:nvPr/>
        </p:nvSpPr>
        <p:spPr>
          <a:xfrm flipH="false" flipV="false" rot="0">
            <a:off x="13008702" y="1769024"/>
            <a:ext cx="5064880" cy="3374476"/>
          </a:xfrm>
          <a:custGeom>
            <a:avLst/>
            <a:gdLst/>
            <a:ahLst/>
            <a:cxnLst/>
            <a:rect r="r" b="b" t="t" l="l"/>
            <a:pathLst>
              <a:path h="3374476" w="5064880">
                <a:moveTo>
                  <a:pt x="0" y="0"/>
                </a:moveTo>
                <a:lnTo>
                  <a:pt x="5064879" y="0"/>
                </a:lnTo>
                <a:lnTo>
                  <a:pt x="5064879" y="3374476"/>
                </a:lnTo>
                <a:lnTo>
                  <a:pt x="0" y="33744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571750" y="1952625"/>
            <a:ext cx="5905500" cy="799465"/>
          </a:xfrm>
          <a:prstGeom prst="rect">
            <a:avLst/>
          </a:prstGeom>
        </p:spPr>
        <p:txBody>
          <a:bodyPr anchor="t" rtlCol="false" tIns="0" lIns="0" bIns="0" rIns="0">
            <a:spAutoFit/>
          </a:bodyPr>
          <a:lstStyle/>
          <a:p>
            <a:pPr algn="l">
              <a:lnSpc>
                <a:spcPts val="5600"/>
              </a:lnSpc>
            </a:pPr>
            <a:r>
              <a:rPr lang="en-US" sz="5600" b="true">
                <a:solidFill>
                  <a:srgbClr val="FFFFFF"/>
                </a:solidFill>
                <a:latin typeface="Poppins Bold"/>
                <a:ea typeface="Poppins Bold"/>
                <a:cs typeface="Poppins Bold"/>
                <a:sym typeface="Poppins Bold"/>
              </a:rPr>
              <a:t>HPC LEONARDO</a:t>
            </a:r>
          </a:p>
        </p:txBody>
      </p:sp>
      <p:sp>
        <p:nvSpPr>
          <p:cNvPr name="TextBox 8" id="8"/>
          <p:cNvSpPr txBox="true"/>
          <p:nvPr/>
        </p:nvSpPr>
        <p:spPr>
          <a:xfrm rot="0">
            <a:off x="2571750" y="6501447"/>
            <a:ext cx="3937635" cy="651511"/>
          </a:xfrm>
          <a:prstGeom prst="rect">
            <a:avLst/>
          </a:prstGeom>
        </p:spPr>
        <p:txBody>
          <a:bodyPr anchor="t" rtlCol="false" tIns="0" lIns="0" bIns="0" rIns="0">
            <a:spAutoFit/>
          </a:bodyPr>
          <a:lstStyle/>
          <a:p>
            <a:pPr algn="l">
              <a:lnSpc>
                <a:spcPts val="5039"/>
              </a:lnSpc>
            </a:pPr>
            <a:r>
              <a:rPr lang="en-US" sz="3599" b="true">
                <a:solidFill>
                  <a:srgbClr val="FFFFFF"/>
                </a:solidFill>
                <a:latin typeface="Poppins Bold"/>
                <a:ea typeface="Poppins Bold"/>
                <a:cs typeface="Poppins Bold"/>
                <a:sym typeface="Poppins Bold"/>
              </a:rPr>
              <a:t>Architettura</a:t>
            </a:r>
          </a:p>
        </p:txBody>
      </p:sp>
      <p:sp>
        <p:nvSpPr>
          <p:cNvPr name="TextBox 9" id="9"/>
          <p:cNvSpPr txBox="true"/>
          <p:nvPr/>
        </p:nvSpPr>
        <p:spPr>
          <a:xfrm rot="0">
            <a:off x="2826677" y="7191058"/>
            <a:ext cx="4897362" cy="1198881"/>
          </a:xfrm>
          <a:prstGeom prst="rect">
            <a:avLst/>
          </a:prstGeom>
        </p:spPr>
        <p:txBody>
          <a:bodyPr anchor="t" rtlCol="false" tIns="0" lIns="0" bIns="0" rIns="0">
            <a:spAutoFit/>
          </a:bodyPr>
          <a:lstStyle/>
          <a:p>
            <a:pPr algn="l">
              <a:lnSpc>
                <a:spcPts val="3219"/>
              </a:lnSpc>
            </a:pPr>
            <a:r>
              <a:rPr lang="en-US" sz="2299">
                <a:solidFill>
                  <a:srgbClr val="C3C5C6"/>
                </a:solidFill>
                <a:latin typeface="Poppins Light"/>
                <a:ea typeface="Poppins Light"/>
                <a:cs typeface="Poppins Light"/>
                <a:sym typeface="Poppins Light"/>
              </a:rPr>
              <a:t>3456 NODI</a:t>
            </a:r>
          </a:p>
          <a:p>
            <a:pPr algn="l">
              <a:lnSpc>
                <a:spcPts val="3219"/>
              </a:lnSpc>
            </a:pPr>
            <a:r>
              <a:rPr lang="en-US" sz="2299">
                <a:solidFill>
                  <a:srgbClr val="C3C5C6"/>
                </a:solidFill>
                <a:latin typeface="Poppins Light"/>
                <a:ea typeface="Poppins Light"/>
                <a:cs typeface="Poppins Light"/>
                <a:sym typeface="Poppins Light"/>
              </a:rPr>
              <a:t>512GB Di RAM DDR4</a:t>
            </a:r>
          </a:p>
          <a:p>
            <a:pPr algn="l">
              <a:lnSpc>
                <a:spcPts val="3219"/>
              </a:lnSpc>
            </a:pPr>
            <a:r>
              <a:rPr lang="en-US" sz="2299">
                <a:solidFill>
                  <a:srgbClr val="C3C5C6"/>
                </a:solidFill>
                <a:latin typeface="Poppins Light"/>
                <a:ea typeface="Poppins Light"/>
                <a:cs typeface="Poppins Light"/>
                <a:sym typeface="Poppins Light"/>
              </a:rPr>
              <a:t>4x NVIDIA custom Ampere A100</a:t>
            </a:r>
          </a:p>
        </p:txBody>
      </p:sp>
      <p:sp>
        <p:nvSpPr>
          <p:cNvPr name="TextBox 10" id="10"/>
          <p:cNvSpPr txBox="true"/>
          <p:nvPr/>
        </p:nvSpPr>
        <p:spPr>
          <a:xfrm rot="0">
            <a:off x="2571750" y="3012467"/>
            <a:ext cx="3937635" cy="283210"/>
          </a:xfrm>
          <a:prstGeom prst="rect">
            <a:avLst/>
          </a:prstGeom>
        </p:spPr>
        <p:txBody>
          <a:bodyPr anchor="t" rtlCol="false" tIns="0" lIns="0" bIns="0" rIns="0">
            <a:spAutoFit/>
          </a:bodyPr>
          <a:lstStyle/>
          <a:p>
            <a:pPr algn="l">
              <a:lnSpc>
                <a:spcPts val="2239"/>
              </a:lnSpc>
            </a:pPr>
            <a:r>
              <a:rPr lang="en-US" sz="1599" b="true">
                <a:solidFill>
                  <a:srgbClr val="C3C5C6"/>
                </a:solidFill>
                <a:latin typeface="Poppins Bold"/>
                <a:ea typeface="Poppins Bold"/>
                <a:cs typeface="Poppins Bold"/>
                <a:sym typeface="Poppins Bold"/>
              </a:rPr>
              <a:t>BOOSTER MODULE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3471" y="730732"/>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2">
              <a:alphaModFix amt="60000"/>
            </a:blip>
            <a:stretch>
              <a:fillRect l="0" t="0" r="0" b="0"/>
            </a:stretch>
          </a:blipFill>
        </p:spPr>
      </p:sp>
      <p:sp>
        <p:nvSpPr>
          <p:cNvPr name="TextBox 3" id="3"/>
          <p:cNvSpPr txBox="true"/>
          <p:nvPr/>
        </p:nvSpPr>
        <p:spPr>
          <a:xfrm rot="0">
            <a:off x="0" y="4651403"/>
            <a:ext cx="18288000" cy="963294"/>
          </a:xfrm>
          <a:prstGeom prst="rect">
            <a:avLst/>
          </a:prstGeom>
        </p:spPr>
        <p:txBody>
          <a:bodyPr anchor="t" rtlCol="false" tIns="0" lIns="0" bIns="0" rIns="0">
            <a:spAutoFit/>
          </a:bodyPr>
          <a:lstStyle/>
          <a:p>
            <a:pPr algn="ctr">
              <a:lnSpc>
                <a:spcPts val="6799"/>
              </a:lnSpc>
            </a:pPr>
            <a:r>
              <a:rPr lang="en-US" b="true" sz="6799">
                <a:solidFill>
                  <a:srgbClr val="FFFFFF"/>
                </a:solidFill>
                <a:latin typeface="Poppins Bold"/>
                <a:ea typeface="Poppins Bold"/>
                <a:cs typeface="Poppins Bold"/>
                <a:sym typeface="Poppins Bold"/>
              </a:rPr>
              <a:t>TIMELINE</a:t>
            </a:r>
          </a:p>
        </p:txBody>
      </p:sp>
      <p:sp>
        <p:nvSpPr>
          <p:cNvPr name="AutoShape 4" id="4"/>
          <p:cNvSpPr/>
          <p:nvPr/>
        </p:nvSpPr>
        <p:spPr>
          <a:xfrm>
            <a:off x="8860051" y="5614697"/>
            <a:ext cx="567898" cy="0"/>
          </a:xfrm>
          <a:prstGeom prst="line">
            <a:avLst/>
          </a:prstGeom>
          <a:ln cap="flat" w="38100">
            <a:solidFill>
              <a:srgbClr val="D2B99A"/>
            </a:solidFill>
            <a:prstDash val="solid"/>
            <a:headEnd type="none" len="sm" w="sm"/>
            <a:tailEnd type="none" len="sm" w="sm"/>
          </a:ln>
        </p:spPr>
      </p:sp>
      <p:sp>
        <p:nvSpPr>
          <p:cNvPr name="TextBox 5" id="5"/>
          <p:cNvSpPr txBox="true"/>
          <p:nvPr/>
        </p:nvSpPr>
        <p:spPr>
          <a:xfrm rot="0">
            <a:off x="8860051" y="5825149"/>
            <a:ext cx="567898" cy="686434"/>
          </a:xfrm>
          <a:prstGeom prst="rect">
            <a:avLst/>
          </a:prstGeom>
        </p:spPr>
        <p:txBody>
          <a:bodyPr anchor="t" rtlCol="false" tIns="0" lIns="0" bIns="0" rIns="0">
            <a:spAutoFit/>
          </a:bodyPr>
          <a:lstStyle/>
          <a:p>
            <a:pPr algn="l">
              <a:lnSpc>
                <a:spcPts val="4899"/>
              </a:lnSpc>
            </a:pPr>
            <a:r>
              <a:rPr lang="en-US" sz="4899">
                <a:solidFill>
                  <a:srgbClr val="FFFFFF"/>
                </a:solidFill>
                <a:latin typeface="Poppins Light"/>
                <a:ea typeface="Poppins Light"/>
                <a:cs typeface="Poppins Light"/>
                <a:sym typeface="Poppins Light"/>
              </a:rPr>
              <a:t>01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66750" y="627888"/>
            <a:ext cx="18288000" cy="7754112"/>
          </a:xfrm>
          <a:custGeom>
            <a:avLst/>
            <a:gdLst/>
            <a:ahLst/>
            <a:cxnLst/>
            <a:rect r="r" b="b" t="t" l="l"/>
            <a:pathLst>
              <a:path h="7754112" w="18288000">
                <a:moveTo>
                  <a:pt x="0" y="0"/>
                </a:moveTo>
                <a:lnTo>
                  <a:pt x="18288000" y="0"/>
                </a:lnTo>
                <a:lnTo>
                  <a:pt x="18288000" y="7754112"/>
                </a:lnTo>
                <a:lnTo>
                  <a:pt x="0" y="7754112"/>
                </a:lnTo>
                <a:lnTo>
                  <a:pt x="0" y="0"/>
                </a:lnTo>
                <a:close/>
              </a:path>
            </a:pathLst>
          </a:custGeom>
          <a:blipFill>
            <a:blip r:embed="rId2">
              <a:alphaModFix amt="60000"/>
            </a:blip>
            <a:stretch>
              <a:fillRect l="0" t="0" r="0" b="0"/>
            </a:stretch>
          </a:blipFill>
        </p:spPr>
      </p:sp>
      <p:sp>
        <p:nvSpPr>
          <p:cNvPr name="AutoShape 3" id="3"/>
          <p:cNvSpPr/>
          <p:nvPr/>
        </p:nvSpPr>
        <p:spPr>
          <a:xfrm>
            <a:off x="9810750" y="2866444"/>
            <a:ext cx="567898" cy="0"/>
          </a:xfrm>
          <a:prstGeom prst="line">
            <a:avLst/>
          </a:prstGeom>
          <a:ln cap="flat" w="38100">
            <a:solidFill>
              <a:srgbClr val="D2B99A"/>
            </a:solidFill>
            <a:prstDash val="solid"/>
            <a:headEnd type="none" len="sm" w="sm"/>
            <a:tailEnd type="none" len="sm" w="sm"/>
          </a:ln>
        </p:spPr>
      </p:sp>
      <p:sp>
        <p:nvSpPr>
          <p:cNvPr name="AutoShape 4" id="4"/>
          <p:cNvSpPr/>
          <p:nvPr/>
        </p:nvSpPr>
        <p:spPr>
          <a:xfrm flipV="true">
            <a:off x="2831453" y="1681616"/>
            <a:ext cx="0" cy="1406611"/>
          </a:xfrm>
          <a:prstGeom prst="line">
            <a:avLst/>
          </a:prstGeom>
          <a:ln cap="flat" w="9525">
            <a:solidFill>
              <a:srgbClr val="C3C5C6"/>
            </a:solidFill>
            <a:prstDash val="solid"/>
            <a:headEnd type="none" len="sm" w="sm"/>
            <a:tailEnd type="none" len="sm" w="sm"/>
          </a:ln>
        </p:spPr>
      </p:sp>
      <p:sp>
        <p:nvSpPr>
          <p:cNvPr name="Freeform 5" id="5"/>
          <p:cNvSpPr/>
          <p:nvPr/>
        </p:nvSpPr>
        <p:spPr>
          <a:xfrm flipH="false" flipV="false" rot="0">
            <a:off x="2615565" y="885985"/>
            <a:ext cx="538456" cy="538456"/>
          </a:xfrm>
          <a:custGeom>
            <a:avLst/>
            <a:gdLst/>
            <a:ahLst/>
            <a:cxnLst/>
            <a:rect r="r" b="b" t="t" l="l"/>
            <a:pathLst>
              <a:path h="538456" w="538456">
                <a:moveTo>
                  <a:pt x="0" y="0"/>
                </a:moveTo>
                <a:lnTo>
                  <a:pt x="538457" y="0"/>
                </a:lnTo>
                <a:lnTo>
                  <a:pt x="538457" y="538456"/>
                </a:lnTo>
                <a:lnTo>
                  <a:pt x="0" y="5384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810750" y="1952625"/>
            <a:ext cx="6970197" cy="799465"/>
          </a:xfrm>
          <a:prstGeom prst="rect">
            <a:avLst/>
          </a:prstGeom>
        </p:spPr>
        <p:txBody>
          <a:bodyPr anchor="t" rtlCol="false" tIns="0" lIns="0" bIns="0" rIns="0">
            <a:spAutoFit/>
          </a:bodyPr>
          <a:lstStyle/>
          <a:p>
            <a:pPr algn="l">
              <a:lnSpc>
                <a:spcPts val="5600"/>
              </a:lnSpc>
            </a:pPr>
            <a:r>
              <a:rPr lang="en-US" sz="5600" b="true">
                <a:solidFill>
                  <a:srgbClr val="FFFFFF"/>
                </a:solidFill>
                <a:latin typeface="Poppins Bold"/>
                <a:ea typeface="Poppins Bold"/>
                <a:cs typeface="Poppins Bold"/>
                <a:sym typeface="Poppins Bold"/>
              </a:rPr>
              <a:t>FLUSSO DI LAVORO</a:t>
            </a:r>
          </a:p>
        </p:txBody>
      </p:sp>
      <p:sp>
        <p:nvSpPr>
          <p:cNvPr name="TextBox 7" id="7"/>
          <p:cNvSpPr txBox="true"/>
          <p:nvPr/>
        </p:nvSpPr>
        <p:spPr>
          <a:xfrm rot="0">
            <a:off x="3484524" y="1624466"/>
            <a:ext cx="3067243" cy="375285"/>
          </a:xfrm>
          <a:prstGeom prst="rect">
            <a:avLst/>
          </a:prstGeom>
        </p:spPr>
        <p:txBody>
          <a:bodyPr anchor="t" rtlCol="false" tIns="0" lIns="0" bIns="0" rIns="0">
            <a:spAutoFit/>
          </a:bodyPr>
          <a:lstStyle/>
          <a:p>
            <a:pPr algn="l">
              <a:lnSpc>
                <a:spcPts val="2940"/>
              </a:lnSpc>
            </a:pPr>
            <a:r>
              <a:rPr lang="en-US" sz="2100" spc="126">
                <a:solidFill>
                  <a:srgbClr val="FFFFFF"/>
                </a:solidFill>
                <a:latin typeface="Poppins"/>
                <a:ea typeface="Poppins"/>
                <a:cs typeface="Poppins"/>
                <a:sym typeface="Poppins"/>
              </a:rPr>
              <a:t>DOCUMENTAZIONE</a:t>
            </a:r>
          </a:p>
        </p:txBody>
      </p:sp>
      <p:sp>
        <p:nvSpPr>
          <p:cNvPr name="TextBox 8" id="8"/>
          <p:cNvSpPr txBox="true"/>
          <p:nvPr/>
        </p:nvSpPr>
        <p:spPr>
          <a:xfrm rot="0">
            <a:off x="9810750" y="4319521"/>
            <a:ext cx="5905500" cy="194056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The project timeline outlines key milestones and deadlines to ensure that all phases are completed efficiently and on schedule. It begins with the initiation phase, where project goals are clearly defined, and resources are allocated. Following this, the planning phase involves detailed strategizing and the development of a comprehensive roadmap. </a:t>
            </a:r>
          </a:p>
        </p:txBody>
      </p:sp>
      <p:sp>
        <p:nvSpPr>
          <p:cNvPr name="TextBox 9" id="9"/>
          <p:cNvSpPr txBox="true"/>
          <p:nvPr/>
        </p:nvSpPr>
        <p:spPr>
          <a:xfrm rot="0">
            <a:off x="3484524" y="2141024"/>
            <a:ext cx="3067243" cy="259715"/>
          </a:xfrm>
          <a:prstGeom prst="rect">
            <a:avLst/>
          </a:prstGeom>
        </p:spPr>
        <p:txBody>
          <a:bodyPr anchor="t" rtlCol="false" tIns="0" lIns="0" bIns="0" rIns="0">
            <a:spAutoFit/>
          </a:bodyPr>
          <a:lstStyle/>
          <a:p>
            <a:pPr algn="l">
              <a:lnSpc>
                <a:spcPts val="1960"/>
              </a:lnSpc>
            </a:pPr>
            <a:r>
              <a:rPr lang="en-US" sz="1400">
                <a:solidFill>
                  <a:srgbClr val="C3C5C6"/>
                </a:solidFill>
                <a:latin typeface="Poppins"/>
                <a:ea typeface="Poppins"/>
                <a:cs typeface="Poppins"/>
                <a:sym typeface="Poppins"/>
              </a:rPr>
              <a:t>Studio per l’utilizzo corretto</a:t>
            </a:r>
          </a:p>
        </p:txBody>
      </p:sp>
      <p:sp>
        <p:nvSpPr>
          <p:cNvPr name="TextBox 10" id="10"/>
          <p:cNvSpPr txBox="true"/>
          <p:nvPr/>
        </p:nvSpPr>
        <p:spPr>
          <a:xfrm rot="0">
            <a:off x="3484524" y="4580529"/>
            <a:ext cx="3067243" cy="259715"/>
          </a:xfrm>
          <a:prstGeom prst="rect">
            <a:avLst/>
          </a:prstGeom>
        </p:spPr>
        <p:txBody>
          <a:bodyPr anchor="t" rtlCol="false" tIns="0" lIns="0" bIns="0" rIns="0">
            <a:spAutoFit/>
          </a:bodyPr>
          <a:lstStyle/>
          <a:p>
            <a:pPr algn="l">
              <a:lnSpc>
                <a:spcPts val="1960"/>
              </a:lnSpc>
            </a:pPr>
            <a:r>
              <a:rPr lang="en-US" sz="1400">
                <a:solidFill>
                  <a:srgbClr val="C3C5C6"/>
                </a:solidFill>
                <a:latin typeface="Poppins Light"/>
                <a:ea typeface="Poppins Light"/>
                <a:cs typeface="Poppins Light"/>
                <a:sym typeface="Poppins Light"/>
              </a:rPr>
              <a:t>Nuove funzionalità</a:t>
            </a:r>
          </a:p>
        </p:txBody>
      </p:sp>
      <p:sp>
        <p:nvSpPr>
          <p:cNvPr name="AutoShape 11" id="11"/>
          <p:cNvSpPr/>
          <p:nvPr/>
        </p:nvSpPr>
        <p:spPr>
          <a:xfrm flipV="true">
            <a:off x="2845741" y="-610362"/>
            <a:ext cx="0" cy="1238250"/>
          </a:xfrm>
          <a:prstGeom prst="line">
            <a:avLst/>
          </a:prstGeom>
          <a:ln cap="flat" w="9525">
            <a:solidFill>
              <a:srgbClr val="C3C5C6"/>
            </a:solidFill>
            <a:prstDash val="solid"/>
            <a:headEnd type="none" len="sm" w="sm"/>
            <a:tailEnd type="none" len="sm" w="sm"/>
          </a:ln>
        </p:spPr>
      </p:sp>
      <p:sp>
        <p:nvSpPr>
          <p:cNvPr name="Freeform 12" id="12"/>
          <p:cNvSpPr/>
          <p:nvPr/>
        </p:nvSpPr>
        <p:spPr>
          <a:xfrm flipH="false" flipV="false" rot="0">
            <a:off x="2606040" y="3345403"/>
            <a:ext cx="441301" cy="538456"/>
          </a:xfrm>
          <a:custGeom>
            <a:avLst/>
            <a:gdLst/>
            <a:ahLst/>
            <a:cxnLst/>
            <a:rect r="r" b="b" t="t" l="l"/>
            <a:pathLst>
              <a:path h="538456" w="441301">
                <a:moveTo>
                  <a:pt x="0" y="0"/>
                </a:moveTo>
                <a:lnTo>
                  <a:pt x="441301" y="0"/>
                </a:lnTo>
                <a:lnTo>
                  <a:pt x="441301" y="538456"/>
                </a:lnTo>
                <a:lnTo>
                  <a:pt x="0" y="538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flipH="true" flipV="true">
            <a:off x="2802878" y="8995591"/>
            <a:ext cx="9525" cy="4151535"/>
          </a:xfrm>
          <a:prstGeom prst="line">
            <a:avLst/>
          </a:prstGeom>
          <a:ln cap="flat" w="9525">
            <a:solidFill>
              <a:srgbClr val="C3C5C6"/>
            </a:solidFill>
            <a:prstDash val="solid"/>
            <a:headEnd type="none" len="sm" w="sm"/>
            <a:tailEnd type="none" len="sm" w="sm"/>
          </a:ln>
        </p:spPr>
      </p:sp>
      <p:sp>
        <p:nvSpPr>
          <p:cNvPr name="TextBox 14" id="14"/>
          <p:cNvSpPr txBox="true"/>
          <p:nvPr/>
        </p:nvSpPr>
        <p:spPr>
          <a:xfrm rot="0">
            <a:off x="3484524" y="4071894"/>
            <a:ext cx="3067243" cy="375285"/>
          </a:xfrm>
          <a:prstGeom prst="rect">
            <a:avLst/>
          </a:prstGeom>
        </p:spPr>
        <p:txBody>
          <a:bodyPr anchor="t" rtlCol="false" tIns="0" lIns="0" bIns="0" rIns="0">
            <a:spAutoFit/>
          </a:bodyPr>
          <a:lstStyle/>
          <a:p>
            <a:pPr algn="l">
              <a:lnSpc>
                <a:spcPts val="2940"/>
              </a:lnSpc>
            </a:pPr>
            <a:r>
              <a:rPr lang="en-US" sz="2100" spc="126">
                <a:solidFill>
                  <a:srgbClr val="FFFFFF"/>
                </a:solidFill>
                <a:latin typeface="Poppins"/>
                <a:ea typeface="Poppins"/>
                <a:cs typeface="Poppins"/>
                <a:sym typeface="Poppins"/>
              </a:rPr>
              <a:t>SVILUPPO</a:t>
            </a:r>
          </a:p>
        </p:txBody>
      </p:sp>
      <p:sp>
        <p:nvSpPr>
          <p:cNvPr name="Freeform 15" id="15"/>
          <p:cNvSpPr/>
          <p:nvPr/>
        </p:nvSpPr>
        <p:spPr>
          <a:xfrm flipH="false" flipV="false" rot="0">
            <a:off x="2535608" y="8087615"/>
            <a:ext cx="534540" cy="538456"/>
          </a:xfrm>
          <a:custGeom>
            <a:avLst/>
            <a:gdLst/>
            <a:ahLst/>
            <a:cxnLst/>
            <a:rect r="r" b="b" t="t" l="l"/>
            <a:pathLst>
              <a:path h="538456" w="534540">
                <a:moveTo>
                  <a:pt x="0" y="0"/>
                </a:moveTo>
                <a:lnTo>
                  <a:pt x="534540" y="0"/>
                </a:lnTo>
                <a:lnTo>
                  <a:pt x="534540" y="538456"/>
                </a:lnTo>
                <a:lnTo>
                  <a:pt x="0" y="5384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3484524" y="8938441"/>
            <a:ext cx="3067243" cy="375285"/>
          </a:xfrm>
          <a:prstGeom prst="rect">
            <a:avLst/>
          </a:prstGeom>
        </p:spPr>
        <p:txBody>
          <a:bodyPr anchor="t" rtlCol="false" tIns="0" lIns="0" bIns="0" rIns="0">
            <a:spAutoFit/>
          </a:bodyPr>
          <a:lstStyle/>
          <a:p>
            <a:pPr algn="l">
              <a:lnSpc>
                <a:spcPts val="2940"/>
              </a:lnSpc>
            </a:pPr>
            <a:r>
              <a:rPr lang="en-US" sz="2100" spc="126">
                <a:solidFill>
                  <a:srgbClr val="FFFFFF"/>
                </a:solidFill>
                <a:latin typeface="Poppins"/>
                <a:ea typeface="Poppins"/>
                <a:cs typeface="Poppins"/>
                <a:sym typeface="Poppins"/>
              </a:rPr>
              <a:t>ESECUZIONE</a:t>
            </a:r>
          </a:p>
        </p:txBody>
      </p:sp>
      <p:sp>
        <p:nvSpPr>
          <p:cNvPr name="Freeform 17" id="17"/>
          <p:cNvSpPr/>
          <p:nvPr/>
        </p:nvSpPr>
        <p:spPr>
          <a:xfrm flipH="false" flipV="false" rot="0">
            <a:off x="2578603" y="5721625"/>
            <a:ext cx="524750" cy="538456"/>
          </a:xfrm>
          <a:custGeom>
            <a:avLst/>
            <a:gdLst/>
            <a:ahLst/>
            <a:cxnLst/>
            <a:rect r="r" b="b" t="t" l="l"/>
            <a:pathLst>
              <a:path h="538456" w="524750">
                <a:moveTo>
                  <a:pt x="0" y="0"/>
                </a:moveTo>
                <a:lnTo>
                  <a:pt x="524750" y="0"/>
                </a:lnTo>
                <a:lnTo>
                  <a:pt x="524750" y="538456"/>
                </a:lnTo>
                <a:lnTo>
                  <a:pt x="0" y="5384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18" id="18"/>
          <p:cNvSpPr/>
          <p:nvPr/>
        </p:nvSpPr>
        <p:spPr>
          <a:xfrm flipV="true">
            <a:off x="2821928" y="4129044"/>
            <a:ext cx="0" cy="1406611"/>
          </a:xfrm>
          <a:prstGeom prst="line">
            <a:avLst/>
          </a:prstGeom>
          <a:ln cap="flat" w="9525">
            <a:solidFill>
              <a:srgbClr val="C3C5C6"/>
            </a:solidFill>
            <a:prstDash val="solid"/>
            <a:headEnd type="none" len="sm" w="sm"/>
            <a:tailEnd type="none" len="sm" w="sm"/>
          </a:ln>
        </p:spPr>
      </p:sp>
      <p:sp>
        <p:nvSpPr>
          <p:cNvPr name="AutoShape 19" id="19"/>
          <p:cNvSpPr/>
          <p:nvPr/>
        </p:nvSpPr>
        <p:spPr>
          <a:xfrm flipV="true">
            <a:off x="2802878" y="6433353"/>
            <a:ext cx="0" cy="1406611"/>
          </a:xfrm>
          <a:prstGeom prst="line">
            <a:avLst/>
          </a:prstGeom>
          <a:ln cap="flat" w="9525">
            <a:solidFill>
              <a:srgbClr val="C3C5C6"/>
            </a:solidFill>
            <a:prstDash val="solid"/>
            <a:headEnd type="none" len="sm" w="sm"/>
            <a:tailEnd type="none" len="sm" w="sm"/>
          </a:ln>
        </p:spPr>
      </p:sp>
      <p:sp>
        <p:nvSpPr>
          <p:cNvPr name="TextBox 20" id="20"/>
          <p:cNvSpPr txBox="true"/>
          <p:nvPr/>
        </p:nvSpPr>
        <p:spPr>
          <a:xfrm rot="0">
            <a:off x="3484524" y="9447076"/>
            <a:ext cx="3067243" cy="259715"/>
          </a:xfrm>
          <a:prstGeom prst="rect">
            <a:avLst/>
          </a:prstGeom>
        </p:spPr>
        <p:txBody>
          <a:bodyPr anchor="t" rtlCol="false" tIns="0" lIns="0" bIns="0" rIns="0">
            <a:spAutoFit/>
          </a:bodyPr>
          <a:lstStyle/>
          <a:p>
            <a:pPr algn="l">
              <a:lnSpc>
                <a:spcPts val="1960"/>
              </a:lnSpc>
            </a:pPr>
            <a:r>
              <a:rPr lang="en-US" sz="1400">
                <a:solidFill>
                  <a:srgbClr val="C3C5C6"/>
                </a:solidFill>
                <a:latin typeface="Poppins Light"/>
                <a:ea typeface="Poppins Light"/>
                <a:cs typeface="Poppins Light"/>
                <a:sym typeface="Poppins Light"/>
              </a:rPr>
              <a:t>Sul nodo di Leonardo</a:t>
            </a:r>
          </a:p>
        </p:txBody>
      </p:sp>
      <p:sp>
        <p:nvSpPr>
          <p:cNvPr name="TextBox 21" id="21"/>
          <p:cNvSpPr txBox="true"/>
          <p:nvPr/>
        </p:nvSpPr>
        <p:spPr>
          <a:xfrm rot="0">
            <a:off x="3484524" y="6376203"/>
            <a:ext cx="3067243" cy="375285"/>
          </a:xfrm>
          <a:prstGeom prst="rect">
            <a:avLst/>
          </a:prstGeom>
        </p:spPr>
        <p:txBody>
          <a:bodyPr anchor="t" rtlCol="false" tIns="0" lIns="0" bIns="0" rIns="0">
            <a:spAutoFit/>
          </a:bodyPr>
          <a:lstStyle/>
          <a:p>
            <a:pPr algn="l">
              <a:lnSpc>
                <a:spcPts val="2940"/>
              </a:lnSpc>
            </a:pPr>
            <a:r>
              <a:rPr lang="en-US" sz="2100" spc="126">
                <a:solidFill>
                  <a:srgbClr val="FFFFFF"/>
                </a:solidFill>
                <a:latin typeface="Poppins"/>
                <a:ea typeface="Poppins"/>
                <a:cs typeface="Poppins"/>
                <a:sym typeface="Poppins"/>
              </a:rPr>
              <a:t>DEVELOPMENT</a:t>
            </a:r>
          </a:p>
        </p:txBody>
      </p:sp>
      <p:sp>
        <p:nvSpPr>
          <p:cNvPr name="TextBox 22" id="22"/>
          <p:cNvSpPr txBox="true"/>
          <p:nvPr/>
        </p:nvSpPr>
        <p:spPr>
          <a:xfrm rot="0">
            <a:off x="3484524" y="6894363"/>
            <a:ext cx="3067243" cy="259715"/>
          </a:xfrm>
          <a:prstGeom prst="rect">
            <a:avLst/>
          </a:prstGeom>
        </p:spPr>
        <p:txBody>
          <a:bodyPr anchor="t" rtlCol="false" tIns="0" lIns="0" bIns="0" rIns="0">
            <a:spAutoFit/>
          </a:bodyPr>
          <a:lstStyle/>
          <a:p>
            <a:pPr algn="l">
              <a:lnSpc>
                <a:spcPts val="1960"/>
              </a:lnSpc>
            </a:pPr>
            <a:r>
              <a:rPr lang="en-US" sz="1400">
                <a:solidFill>
                  <a:srgbClr val="C3C5C6"/>
                </a:solidFill>
                <a:latin typeface="Poppins"/>
                <a:ea typeface="Poppins"/>
                <a:cs typeface="Poppins"/>
                <a:sym typeface="Poppins"/>
              </a:rPr>
              <a:t>Attesa allocazione risorse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3471" y="686945"/>
            <a:ext cx="20814942" cy="8825535"/>
          </a:xfrm>
          <a:custGeom>
            <a:avLst/>
            <a:gdLst/>
            <a:ahLst/>
            <a:cxnLst/>
            <a:rect r="r" b="b" t="t" l="l"/>
            <a:pathLst>
              <a:path h="8825535" w="20814942">
                <a:moveTo>
                  <a:pt x="0" y="0"/>
                </a:moveTo>
                <a:lnTo>
                  <a:pt x="20814942" y="0"/>
                </a:lnTo>
                <a:lnTo>
                  <a:pt x="20814942" y="8825535"/>
                </a:lnTo>
                <a:lnTo>
                  <a:pt x="0" y="8825535"/>
                </a:lnTo>
                <a:lnTo>
                  <a:pt x="0" y="0"/>
                </a:lnTo>
                <a:close/>
              </a:path>
            </a:pathLst>
          </a:custGeom>
          <a:blipFill>
            <a:blip r:embed="rId2">
              <a:alphaModFix amt="60000"/>
            </a:blip>
            <a:stretch>
              <a:fillRect l="0" t="0" r="0" b="0"/>
            </a:stretch>
          </a:blipFill>
        </p:spPr>
      </p:sp>
      <p:sp>
        <p:nvSpPr>
          <p:cNvPr name="TextBox 3" id="3"/>
          <p:cNvSpPr txBox="true"/>
          <p:nvPr/>
        </p:nvSpPr>
        <p:spPr>
          <a:xfrm rot="0">
            <a:off x="0" y="4651403"/>
            <a:ext cx="18288000" cy="963294"/>
          </a:xfrm>
          <a:prstGeom prst="rect">
            <a:avLst/>
          </a:prstGeom>
        </p:spPr>
        <p:txBody>
          <a:bodyPr anchor="t" rtlCol="false" tIns="0" lIns="0" bIns="0" rIns="0">
            <a:spAutoFit/>
          </a:bodyPr>
          <a:lstStyle/>
          <a:p>
            <a:pPr algn="ctr">
              <a:lnSpc>
                <a:spcPts val="6799"/>
              </a:lnSpc>
            </a:pPr>
            <a:r>
              <a:rPr lang="en-US" b="true" sz="6799">
                <a:solidFill>
                  <a:srgbClr val="FFFFFF"/>
                </a:solidFill>
                <a:latin typeface="Poppins Bold"/>
                <a:ea typeface="Poppins Bold"/>
                <a:cs typeface="Poppins Bold"/>
                <a:sym typeface="Poppins Bold"/>
              </a:rPr>
              <a:t>RISULTATI OTTENUTI</a:t>
            </a:r>
          </a:p>
        </p:txBody>
      </p:sp>
      <p:sp>
        <p:nvSpPr>
          <p:cNvPr name="AutoShape 4" id="4"/>
          <p:cNvSpPr/>
          <p:nvPr/>
        </p:nvSpPr>
        <p:spPr>
          <a:xfrm>
            <a:off x="8860051" y="5614697"/>
            <a:ext cx="567898" cy="0"/>
          </a:xfrm>
          <a:prstGeom prst="line">
            <a:avLst/>
          </a:prstGeom>
          <a:ln cap="flat" w="38100">
            <a:solidFill>
              <a:srgbClr val="D2B99A"/>
            </a:solidFill>
            <a:prstDash val="solid"/>
            <a:headEnd type="none" len="sm" w="sm"/>
            <a:tailEnd type="none" len="sm" w="sm"/>
          </a:ln>
        </p:spPr>
      </p:sp>
      <p:sp>
        <p:nvSpPr>
          <p:cNvPr name="TextBox 5" id="5"/>
          <p:cNvSpPr txBox="true"/>
          <p:nvPr/>
        </p:nvSpPr>
        <p:spPr>
          <a:xfrm rot="0">
            <a:off x="8860051" y="5825149"/>
            <a:ext cx="567898" cy="686434"/>
          </a:xfrm>
          <a:prstGeom prst="rect">
            <a:avLst/>
          </a:prstGeom>
        </p:spPr>
        <p:txBody>
          <a:bodyPr anchor="t" rtlCol="false" tIns="0" lIns="0" bIns="0" rIns="0">
            <a:spAutoFit/>
          </a:bodyPr>
          <a:lstStyle/>
          <a:p>
            <a:pPr algn="l">
              <a:lnSpc>
                <a:spcPts val="4899"/>
              </a:lnSpc>
            </a:pPr>
            <a:r>
              <a:rPr lang="en-US" sz="4899">
                <a:solidFill>
                  <a:srgbClr val="FFFFFF"/>
                </a:solidFill>
                <a:latin typeface="Poppins Light"/>
                <a:ea typeface="Poppins Light"/>
                <a:cs typeface="Poppins Light"/>
                <a:sym typeface="Poppins Light"/>
              </a:rPr>
              <a:t>01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1004897" y="-1736871"/>
            <a:ext cx="18601707" cy="7887124"/>
          </a:xfrm>
          <a:custGeom>
            <a:avLst/>
            <a:gdLst/>
            <a:ahLst/>
            <a:cxnLst/>
            <a:rect r="r" b="b" t="t" l="l"/>
            <a:pathLst>
              <a:path h="7887124" w="18601707">
                <a:moveTo>
                  <a:pt x="18601707" y="0"/>
                </a:moveTo>
                <a:lnTo>
                  <a:pt x="0" y="0"/>
                </a:lnTo>
                <a:lnTo>
                  <a:pt x="0" y="7887123"/>
                </a:lnTo>
                <a:lnTo>
                  <a:pt x="18601707" y="7887123"/>
                </a:lnTo>
                <a:lnTo>
                  <a:pt x="18601707" y="0"/>
                </a:lnTo>
                <a:close/>
              </a:path>
            </a:pathLst>
          </a:custGeom>
          <a:blipFill>
            <a:blip r:embed="rId2">
              <a:alphaModFix amt="60000"/>
            </a:blip>
            <a:stretch>
              <a:fillRect l="0" t="0" r="0" b="0"/>
            </a:stretch>
          </a:blipFill>
        </p:spPr>
      </p:sp>
      <p:sp>
        <p:nvSpPr>
          <p:cNvPr name="AutoShape 3" id="3"/>
          <p:cNvSpPr/>
          <p:nvPr/>
        </p:nvSpPr>
        <p:spPr>
          <a:xfrm>
            <a:off x="2571750" y="2866444"/>
            <a:ext cx="567898" cy="0"/>
          </a:xfrm>
          <a:prstGeom prst="line">
            <a:avLst/>
          </a:prstGeom>
          <a:ln cap="flat" w="38100">
            <a:solidFill>
              <a:srgbClr val="D2B99A"/>
            </a:solidFill>
            <a:prstDash val="solid"/>
            <a:headEnd type="none" len="sm" w="sm"/>
            <a:tailEnd type="none" len="sm" w="sm"/>
          </a:ln>
        </p:spPr>
      </p:sp>
      <p:sp>
        <p:nvSpPr>
          <p:cNvPr name="TextBox 4" id="4"/>
          <p:cNvSpPr txBox="true"/>
          <p:nvPr/>
        </p:nvSpPr>
        <p:spPr>
          <a:xfrm rot="0">
            <a:off x="2571750" y="1952625"/>
            <a:ext cx="5905500"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DATA ANALYSIS</a:t>
            </a:r>
          </a:p>
        </p:txBody>
      </p:sp>
      <p:sp>
        <p:nvSpPr>
          <p:cNvPr name="TextBox 5" id="5"/>
          <p:cNvSpPr txBox="true"/>
          <p:nvPr/>
        </p:nvSpPr>
        <p:spPr>
          <a:xfrm rot="0">
            <a:off x="2571750" y="4887237"/>
            <a:ext cx="5025060" cy="1263015"/>
          </a:xfrm>
          <a:prstGeom prst="rect">
            <a:avLst/>
          </a:prstGeom>
        </p:spPr>
        <p:txBody>
          <a:bodyPr anchor="t" rtlCol="false" tIns="0" lIns="0" bIns="0" rIns="0">
            <a:spAutoFit/>
          </a:bodyPr>
          <a:lstStyle/>
          <a:p>
            <a:pPr algn="l">
              <a:lnSpc>
                <a:spcPts val="3359"/>
              </a:lnSpc>
            </a:pPr>
            <a:r>
              <a:rPr lang="en-US" sz="2399">
                <a:solidFill>
                  <a:srgbClr val="FFFFFF"/>
                </a:solidFill>
                <a:latin typeface="Poppins"/>
                <a:ea typeface="Poppins"/>
                <a:cs typeface="Poppins"/>
                <a:sym typeface="Poppins"/>
              </a:rPr>
              <a:t>This data indicates that our company is experiencing higher profits this year.</a:t>
            </a:r>
          </a:p>
        </p:txBody>
      </p:sp>
      <p:sp>
        <p:nvSpPr>
          <p:cNvPr name="Freeform 6" id="6"/>
          <p:cNvSpPr/>
          <p:nvPr/>
        </p:nvSpPr>
        <p:spPr>
          <a:xfrm flipH="false" flipV="false" rot="0">
            <a:off x="2571750" y="7435532"/>
            <a:ext cx="18601707" cy="7887124"/>
          </a:xfrm>
          <a:custGeom>
            <a:avLst/>
            <a:gdLst/>
            <a:ahLst/>
            <a:cxnLst/>
            <a:rect r="r" b="b" t="t" l="l"/>
            <a:pathLst>
              <a:path h="7887124" w="18601707">
                <a:moveTo>
                  <a:pt x="0" y="0"/>
                </a:moveTo>
                <a:lnTo>
                  <a:pt x="18601707" y="0"/>
                </a:lnTo>
                <a:lnTo>
                  <a:pt x="18601707" y="7887124"/>
                </a:lnTo>
                <a:lnTo>
                  <a:pt x="0" y="7887124"/>
                </a:lnTo>
                <a:lnTo>
                  <a:pt x="0" y="0"/>
                </a:lnTo>
                <a:close/>
              </a:path>
            </a:pathLst>
          </a:custGeom>
          <a:blipFill>
            <a:blip r:embed="rId2">
              <a:alphaModFix amt="60000"/>
            </a:blip>
            <a:stretch>
              <a:fillRect l="0" t="0" r="0" b="0"/>
            </a:stretch>
          </a:blipFill>
        </p:spPr>
      </p:sp>
      <p:sp>
        <p:nvSpPr>
          <p:cNvPr name="TextBox 7" id="7"/>
          <p:cNvSpPr txBox="true"/>
          <p:nvPr/>
        </p:nvSpPr>
        <p:spPr>
          <a:xfrm rot="0">
            <a:off x="2571750" y="6717665"/>
            <a:ext cx="5025060" cy="13881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Most of the profits earned come from our new line of eco-friendly products. These products have resonated well with consumers who are increasingly conscious of their environmental impact.</a:t>
            </a:r>
          </a:p>
        </p:txBody>
      </p:sp>
      <p:pic>
        <p:nvPicPr>
          <p:cNvPr name="Picture 8" id="8"/>
          <p:cNvPicPr>
            <a:picLocks noChangeAspect="true"/>
          </p:cNvPicPr>
          <p:nvPr/>
        </p:nvPicPr>
        <p:blipFill>
          <a:blip r:embed="rId3"/>
          <a:stretch>
            <a:fillRect/>
          </a:stretch>
        </p:blipFill>
        <p:spPr>
          <a:xfrm rot="0">
            <a:off x="12372824" y="-182241"/>
            <a:ext cx="6452920" cy="5673897"/>
          </a:xfrm>
          <a:prstGeom prst="rect">
            <a:avLst/>
          </a:prstGeom>
        </p:spPr>
      </p:pic>
      <p:pic>
        <p:nvPicPr>
          <p:cNvPr name="Picture 9" id="9"/>
          <p:cNvPicPr>
            <a:picLocks noChangeAspect="true"/>
          </p:cNvPicPr>
          <p:nvPr/>
        </p:nvPicPr>
        <p:blipFill>
          <a:blip r:embed="rId4"/>
          <a:stretch>
            <a:fillRect/>
          </a:stretch>
        </p:blipFill>
        <p:spPr>
          <a:xfrm rot="0">
            <a:off x="8389606" y="3550865"/>
            <a:ext cx="5791082" cy="5926608"/>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571750" y="1952625"/>
            <a:ext cx="9057955" cy="799465"/>
          </a:xfrm>
          <a:prstGeom prst="rect">
            <a:avLst/>
          </a:prstGeom>
        </p:spPr>
        <p:txBody>
          <a:bodyPr anchor="t" rtlCol="false" tIns="0" lIns="0" bIns="0" rIns="0">
            <a:spAutoFit/>
          </a:bodyPr>
          <a:lstStyle/>
          <a:p>
            <a:pPr algn="l">
              <a:lnSpc>
                <a:spcPts val="5600"/>
              </a:lnSpc>
            </a:pPr>
            <a:r>
              <a:rPr lang="en-US" sz="5600" b="true">
                <a:solidFill>
                  <a:srgbClr val="FFFFFF"/>
                </a:solidFill>
                <a:latin typeface="Poppins Bold"/>
                <a:ea typeface="Poppins Bold"/>
                <a:cs typeface="Poppins Bold"/>
                <a:sym typeface="Poppins Bold"/>
              </a:rPr>
              <a:t>TABELLA DEI CONTENUTI</a:t>
            </a:r>
          </a:p>
        </p:txBody>
      </p:sp>
      <p:sp>
        <p:nvSpPr>
          <p:cNvPr name="Freeform 3" id="3"/>
          <p:cNvSpPr/>
          <p:nvPr/>
        </p:nvSpPr>
        <p:spPr>
          <a:xfrm flipH="false" flipV="false" rot="0">
            <a:off x="-977686" y="2980744"/>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2">
              <a:alphaModFix amt="60000"/>
            </a:blip>
            <a:stretch>
              <a:fillRect l="0" t="0" r="0" b="0"/>
            </a:stretch>
          </a:blipFill>
        </p:spPr>
      </p:sp>
      <p:sp>
        <p:nvSpPr>
          <p:cNvPr name="TextBox 4" id="4"/>
          <p:cNvSpPr txBox="true"/>
          <p:nvPr/>
        </p:nvSpPr>
        <p:spPr>
          <a:xfrm rot="0">
            <a:off x="2571750" y="4057069"/>
            <a:ext cx="369094" cy="452782"/>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01</a:t>
            </a:r>
          </a:p>
        </p:txBody>
      </p:sp>
      <p:sp>
        <p:nvSpPr>
          <p:cNvPr name="TextBox 5" id="5"/>
          <p:cNvSpPr txBox="true"/>
          <p:nvPr/>
        </p:nvSpPr>
        <p:spPr>
          <a:xfrm rot="0">
            <a:off x="3321844" y="4141511"/>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Introduzione Al Problema </a:t>
            </a:r>
          </a:p>
        </p:txBody>
      </p:sp>
      <p:sp>
        <p:nvSpPr>
          <p:cNvPr name="TextBox 6" id="6"/>
          <p:cNvSpPr txBox="true"/>
          <p:nvPr/>
        </p:nvSpPr>
        <p:spPr>
          <a:xfrm rot="0">
            <a:off x="9810750" y="4057069"/>
            <a:ext cx="506016"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05</a:t>
            </a:r>
          </a:p>
        </p:txBody>
      </p:sp>
      <p:sp>
        <p:nvSpPr>
          <p:cNvPr name="TextBox 7" id="7"/>
          <p:cNvSpPr txBox="true"/>
          <p:nvPr/>
        </p:nvSpPr>
        <p:spPr>
          <a:xfrm rot="0">
            <a:off x="10560844" y="4141511"/>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Ambiente Di Sviluppo</a:t>
            </a:r>
          </a:p>
        </p:txBody>
      </p:sp>
      <p:sp>
        <p:nvSpPr>
          <p:cNvPr name="TextBox 8" id="8"/>
          <p:cNvSpPr txBox="true"/>
          <p:nvPr/>
        </p:nvSpPr>
        <p:spPr>
          <a:xfrm rot="0">
            <a:off x="2571750" y="5230802"/>
            <a:ext cx="485705"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02</a:t>
            </a:r>
          </a:p>
        </p:txBody>
      </p:sp>
      <p:sp>
        <p:nvSpPr>
          <p:cNvPr name="TextBox 9" id="9"/>
          <p:cNvSpPr txBox="true"/>
          <p:nvPr/>
        </p:nvSpPr>
        <p:spPr>
          <a:xfrm rot="0">
            <a:off x="3321844" y="5315243"/>
            <a:ext cx="4106515"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Metodologia</a:t>
            </a:r>
          </a:p>
        </p:txBody>
      </p:sp>
      <p:sp>
        <p:nvSpPr>
          <p:cNvPr name="TextBox 10" id="10"/>
          <p:cNvSpPr txBox="true"/>
          <p:nvPr/>
        </p:nvSpPr>
        <p:spPr>
          <a:xfrm rot="0">
            <a:off x="9810750" y="5230802"/>
            <a:ext cx="506016"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06</a:t>
            </a:r>
          </a:p>
        </p:txBody>
      </p:sp>
      <p:sp>
        <p:nvSpPr>
          <p:cNvPr name="TextBox 11" id="11"/>
          <p:cNvSpPr txBox="true"/>
          <p:nvPr/>
        </p:nvSpPr>
        <p:spPr>
          <a:xfrm rot="0">
            <a:off x="10560844" y="5315243"/>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Risultati Ottenuti</a:t>
            </a:r>
          </a:p>
        </p:txBody>
      </p:sp>
      <p:sp>
        <p:nvSpPr>
          <p:cNvPr name="TextBox 12" id="12"/>
          <p:cNvSpPr txBox="true"/>
          <p:nvPr/>
        </p:nvSpPr>
        <p:spPr>
          <a:xfrm rot="0">
            <a:off x="2571750" y="6404535"/>
            <a:ext cx="491012"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03</a:t>
            </a:r>
          </a:p>
        </p:txBody>
      </p:sp>
      <p:sp>
        <p:nvSpPr>
          <p:cNvPr name="TextBox 13" id="13"/>
          <p:cNvSpPr txBox="true"/>
          <p:nvPr/>
        </p:nvSpPr>
        <p:spPr>
          <a:xfrm rot="0">
            <a:off x="3321844" y="6488976"/>
            <a:ext cx="5287940"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DataSet VeronaCard</a:t>
            </a:r>
          </a:p>
        </p:txBody>
      </p:sp>
      <p:sp>
        <p:nvSpPr>
          <p:cNvPr name="TextBox 14" id="14"/>
          <p:cNvSpPr txBox="true"/>
          <p:nvPr/>
        </p:nvSpPr>
        <p:spPr>
          <a:xfrm rot="0">
            <a:off x="9810750" y="6404535"/>
            <a:ext cx="468930"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07</a:t>
            </a:r>
          </a:p>
        </p:txBody>
      </p:sp>
      <p:sp>
        <p:nvSpPr>
          <p:cNvPr name="TextBox 15" id="15"/>
          <p:cNvSpPr txBox="true"/>
          <p:nvPr/>
        </p:nvSpPr>
        <p:spPr>
          <a:xfrm rot="0">
            <a:off x="10560844" y="6488976"/>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Conclusioni</a:t>
            </a:r>
          </a:p>
        </p:txBody>
      </p:sp>
      <p:sp>
        <p:nvSpPr>
          <p:cNvPr name="TextBox 16" id="16"/>
          <p:cNvSpPr txBox="true"/>
          <p:nvPr/>
        </p:nvSpPr>
        <p:spPr>
          <a:xfrm rot="0">
            <a:off x="2571750" y="7578268"/>
            <a:ext cx="502444"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04</a:t>
            </a:r>
          </a:p>
        </p:txBody>
      </p:sp>
      <p:sp>
        <p:nvSpPr>
          <p:cNvPr name="TextBox 17" id="17"/>
          <p:cNvSpPr txBox="true"/>
          <p:nvPr/>
        </p:nvSpPr>
        <p:spPr>
          <a:xfrm rot="0">
            <a:off x="3321844" y="7662709"/>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Strategie Di Promting</a:t>
            </a:r>
          </a:p>
        </p:txBody>
      </p:sp>
      <p:sp>
        <p:nvSpPr>
          <p:cNvPr name="TextBox 18" id="18"/>
          <p:cNvSpPr txBox="true"/>
          <p:nvPr/>
        </p:nvSpPr>
        <p:spPr>
          <a:xfrm rot="0">
            <a:off x="9810750" y="7578268"/>
            <a:ext cx="506016"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08</a:t>
            </a:r>
          </a:p>
        </p:txBody>
      </p:sp>
      <p:sp>
        <p:nvSpPr>
          <p:cNvPr name="TextBox 19" id="19"/>
          <p:cNvSpPr txBox="true"/>
          <p:nvPr/>
        </p:nvSpPr>
        <p:spPr>
          <a:xfrm rot="0">
            <a:off x="10560844" y="7662709"/>
            <a:ext cx="2939497" cy="264849"/>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Partners</a:t>
            </a:r>
          </a:p>
        </p:txBody>
      </p:sp>
      <p:sp>
        <p:nvSpPr>
          <p:cNvPr name="AutoShape 20" id="20"/>
          <p:cNvSpPr/>
          <p:nvPr/>
        </p:nvSpPr>
        <p:spPr>
          <a:xfrm>
            <a:off x="2571750" y="4856039"/>
            <a:ext cx="5905500" cy="0"/>
          </a:xfrm>
          <a:prstGeom prst="line">
            <a:avLst/>
          </a:prstGeom>
          <a:ln cap="flat" w="9525">
            <a:solidFill>
              <a:srgbClr val="C3C5C6"/>
            </a:solidFill>
            <a:prstDash val="solid"/>
            <a:headEnd type="none" len="sm" w="sm"/>
            <a:tailEnd type="none" len="sm" w="sm"/>
          </a:ln>
        </p:spPr>
      </p:sp>
      <p:sp>
        <p:nvSpPr>
          <p:cNvPr name="AutoShape 21" id="21"/>
          <p:cNvSpPr/>
          <p:nvPr/>
        </p:nvSpPr>
        <p:spPr>
          <a:xfrm>
            <a:off x="9810750" y="4856039"/>
            <a:ext cx="5905500" cy="0"/>
          </a:xfrm>
          <a:prstGeom prst="line">
            <a:avLst/>
          </a:prstGeom>
          <a:ln cap="flat" w="9525">
            <a:solidFill>
              <a:srgbClr val="C3C5C6"/>
            </a:solidFill>
            <a:prstDash val="solid"/>
            <a:headEnd type="none" len="sm" w="sm"/>
            <a:tailEnd type="none" len="sm" w="sm"/>
          </a:ln>
        </p:spPr>
      </p:sp>
      <p:sp>
        <p:nvSpPr>
          <p:cNvPr name="AutoShape 22" id="22"/>
          <p:cNvSpPr/>
          <p:nvPr/>
        </p:nvSpPr>
        <p:spPr>
          <a:xfrm>
            <a:off x="2571750" y="6029772"/>
            <a:ext cx="5905500" cy="0"/>
          </a:xfrm>
          <a:prstGeom prst="line">
            <a:avLst/>
          </a:prstGeom>
          <a:ln cap="flat" w="9525">
            <a:solidFill>
              <a:srgbClr val="C3C5C6"/>
            </a:solidFill>
            <a:prstDash val="solid"/>
            <a:headEnd type="none" len="sm" w="sm"/>
            <a:tailEnd type="none" len="sm" w="sm"/>
          </a:ln>
        </p:spPr>
      </p:sp>
      <p:sp>
        <p:nvSpPr>
          <p:cNvPr name="AutoShape 23" id="23"/>
          <p:cNvSpPr/>
          <p:nvPr/>
        </p:nvSpPr>
        <p:spPr>
          <a:xfrm>
            <a:off x="9810750" y="6029772"/>
            <a:ext cx="5905500" cy="0"/>
          </a:xfrm>
          <a:prstGeom prst="line">
            <a:avLst/>
          </a:prstGeom>
          <a:ln cap="flat" w="9525">
            <a:solidFill>
              <a:srgbClr val="C3C5C6"/>
            </a:solidFill>
            <a:prstDash val="solid"/>
            <a:headEnd type="none" len="sm" w="sm"/>
            <a:tailEnd type="none" len="sm" w="sm"/>
          </a:ln>
        </p:spPr>
      </p:sp>
      <p:sp>
        <p:nvSpPr>
          <p:cNvPr name="AutoShape 24" id="24"/>
          <p:cNvSpPr/>
          <p:nvPr/>
        </p:nvSpPr>
        <p:spPr>
          <a:xfrm>
            <a:off x="2571750" y="7203505"/>
            <a:ext cx="5905500" cy="0"/>
          </a:xfrm>
          <a:prstGeom prst="line">
            <a:avLst/>
          </a:prstGeom>
          <a:ln cap="flat" w="9525">
            <a:solidFill>
              <a:srgbClr val="C3C5C6"/>
            </a:solidFill>
            <a:prstDash val="solid"/>
            <a:headEnd type="none" len="sm" w="sm"/>
            <a:tailEnd type="none" len="sm" w="sm"/>
          </a:ln>
        </p:spPr>
      </p:sp>
      <p:sp>
        <p:nvSpPr>
          <p:cNvPr name="AutoShape 25" id="25"/>
          <p:cNvSpPr/>
          <p:nvPr/>
        </p:nvSpPr>
        <p:spPr>
          <a:xfrm>
            <a:off x="9810750" y="7203505"/>
            <a:ext cx="5905500" cy="0"/>
          </a:xfrm>
          <a:prstGeom prst="line">
            <a:avLst/>
          </a:prstGeom>
          <a:ln cap="flat" w="9525">
            <a:solidFill>
              <a:srgbClr val="C3C5C6"/>
            </a:solidFill>
            <a:prstDash val="solid"/>
            <a:headEnd type="none" len="sm" w="sm"/>
            <a:tailEnd type="none" len="sm" w="sm"/>
          </a:ln>
        </p:spPr>
      </p:sp>
      <p:sp>
        <p:nvSpPr>
          <p:cNvPr name="AutoShape 26" id="26"/>
          <p:cNvSpPr/>
          <p:nvPr/>
        </p:nvSpPr>
        <p:spPr>
          <a:xfrm>
            <a:off x="2571750" y="8377238"/>
            <a:ext cx="5905500" cy="0"/>
          </a:xfrm>
          <a:prstGeom prst="line">
            <a:avLst/>
          </a:prstGeom>
          <a:ln cap="flat" w="9525">
            <a:solidFill>
              <a:srgbClr val="C3C5C6"/>
            </a:solidFill>
            <a:prstDash val="solid"/>
            <a:headEnd type="none" len="sm" w="sm"/>
            <a:tailEnd type="none" len="sm" w="sm"/>
          </a:ln>
        </p:spPr>
      </p:sp>
      <p:sp>
        <p:nvSpPr>
          <p:cNvPr name="AutoShape 27" id="27"/>
          <p:cNvSpPr/>
          <p:nvPr/>
        </p:nvSpPr>
        <p:spPr>
          <a:xfrm>
            <a:off x="9810750" y="8377238"/>
            <a:ext cx="5905500" cy="0"/>
          </a:xfrm>
          <a:prstGeom prst="line">
            <a:avLst/>
          </a:prstGeom>
          <a:ln cap="flat" w="9525">
            <a:solidFill>
              <a:srgbClr val="C3C5C6"/>
            </a:solidFill>
            <a:prstDash val="solid"/>
            <a:headEnd type="none" len="sm" w="sm"/>
            <a:tailEnd type="none" len="sm" w="sm"/>
          </a:ln>
        </p:spPr>
      </p:sp>
      <p:sp>
        <p:nvSpPr>
          <p:cNvPr name="AutoShape 28" id="28"/>
          <p:cNvSpPr/>
          <p:nvPr/>
        </p:nvSpPr>
        <p:spPr>
          <a:xfrm>
            <a:off x="2571750" y="2866444"/>
            <a:ext cx="567898" cy="0"/>
          </a:xfrm>
          <a:prstGeom prst="line">
            <a:avLst/>
          </a:prstGeom>
          <a:ln cap="flat" w="38100">
            <a:solidFill>
              <a:srgbClr val="D2B99A"/>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964302" y="-3180331"/>
            <a:ext cx="22216605" cy="9419840"/>
          </a:xfrm>
          <a:custGeom>
            <a:avLst/>
            <a:gdLst/>
            <a:ahLst/>
            <a:cxnLst/>
            <a:rect r="r" b="b" t="t" l="l"/>
            <a:pathLst>
              <a:path h="9419840" w="22216605">
                <a:moveTo>
                  <a:pt x="22216604" y="0"/>
                </a:moveTo>
                <a:lnTo>
                  <a:pt x="0" y="0"/>
                </a:lnTo>
                <a:lnTo>
                  <a:pt x="0" y="9419841"/>
                </a:lnTo>
                <a:lnTo>
                  <a:pt x="22216604" y="9419841"/>
                </a:lnTo>
                <a:lnTo>
                  <a:pt x="22216604" y="0"/>
                </a:lnTo>
                <a:close/>
              </a:path>
            </a:pathLst>
          </a:custGeom>
          <a:blipFill>
            <a:blip r:embed="rId2">
              <a:alphaModFix amt="60000"/>
            </a:blip>
            <a:stretch>
              <a:fillRect l="0" t="0" r="0" b="0"/>
            </a:stretch>
          </a:blipFill>
        </p:spPr>
      </p:sp>
      <p:sp>
        <p:nvSpPr>
          <p:cNvPr name="AutoShape 3" id="3"/>
          <p:cNvSpPr/>
          <p:nvPr/>
        </p:nvSpPr>
        <p:spPr>
          <a:xfrm>
            <a:off x="2571750" y="2866444"/>
            <a:ext cx="567898" cy="0"/>
          </a:xfrm>
          <a:prstGeom prst="line">
            <a:avLst/>
          </a:prstGeom>
          <a:ln cap="flat" w="38100">
            <a:solidFill>
              <a:srgbClr val="D2B99A"/>
            </a:solidFill>
            <a:prstDash val="solid"/>
            <a:headEnd type="none" len="sm" w="sm"/>
            <a:tailEnd type="none" len="sm" w="sm"/>
          </a:ln>
        </p:spPr>
      </p:sp>
      <p:pic>
        <p:nvPicPr>
          <p:cNvPr name="Picture 4" id="4"/>
          <p:cNvPicPr>
            <a:picLocks noChangeAspect="true"/>
          </p:cNvPicPr>
          <p:nvPr/>
        </p:nvPicPr>
        <p:blipFill>
          <a:blip r:embed="rId3"/>
          <a:stretch>
            <a:fillRect/>
          </a:stretch>
        </p:blipFill>
        <p:spPr>
          <a:xfrm rot="0">
            <a:off x="1962616" y="3421401"/>
            <a:ext cx="7135968" cy="6871113"/>
          </a:xfrm>
          <a:prstGeom prst="rect">
            <a:avLst/>
          </a:prstGeom>
        </p:spPr>
      </p:pic>
      <p:grpSp>
        <p:nvGrpSpPr>
          <p:cNvPr name="Group 5" id="5"/>
          <p:cNvGrpSpPr/>
          <p:nvPr/>
        </p:nvGrpSpPr>
        <p:grpSpPr>
          <a:xfrm rot="0">
            <a:off x="9810750" y="4119425"/>
            <a:ext cx="444584" cy="144068"/>
            <a:chOff x="0" y="0"/>
            <a:chExt cx="117092" cy="37944"/>
          </a:xfrm>
        </p:grpSpPr>
        <p:sp>
          <p:nvSpPr>
            <p:cNvPr name="Freeform 6" id="6"/>
            <p:cNvSpPr/>
            <p:nvPr/>
          </p:nvSpPr>
          <p:spPr>
            <a:xfrm flipH="false" flipV="false" rot="0">
              <a:off x="0" y="0"/>
              <a:ext cx="117092" cy="37944"/>
            </a:xfrm>
            <a:custGeom>
              <a:avLst/>
              <a:gdLst/>
              <a:ahLst/>
              <a:cxnLst/>
              <a:rect r="r" b="b" t="t" l="l"/>
              <a:pathLst>
                <a:path h="37944" w="117092">
                  <a:moveTo>
                    <a:pt x="18972" y="0"/>
                  </a:moveTo>
                  <a:lnTo>
                    <a:pt x="98120" y="0"/>
                  </a:lnTo>
                  <a:cubicBezTo>
                    <a:pt x="108598" y="0"/>
                    <a:pt x="117092" y="8494"/>
                    <a:pt x="117092" y="18972"/>
                  </a:cubicBezTo>
                  <a:lnTo>
                    <a:pt x="117092" y="18972"/>
                  </a:lnTo>
                  <a:cubicBezTo>
                    <a:pt x="117092" y="29450"/>
                    <a:pt x="108598" y="37944"/>
                    <a:pt x="98120" y="37944"/>
                  </a:cubicBezTo>
                  <a:lnTo>
                    <a:pt x="18972" y="37944"/>
                  </a:lnTo>
                  <a:cubicBezTo>
                    <a:pt x="8494" y="37944"/>
                    <a:pt x="0" y="29450"/>
                    <a:pt x="0" y="18972"/>
                  </a:cubicBezTo>
                  <a:lnTo>
                    <a:pt x="0" y="18972"/>
                  </a:lnTo>
                  <a:cubicBezTo>
                    <a:pt x="0" y="8494"/>
                    <a:pt x="8494" y="0"/>
                    <a:pt x="18972" y="0"/>
                  </a:cubicBezTo>
                  <a:close/>
                </a:path>
              </a:pathLst>
            </a:custGeom>
            <a:solidFill>
              <a:srgbClr val="113462"/>
            </a:solidFill>
          </p:spPr>
        </p:sp>
        <p:sp>
          <p:nvSpPr>
            <p:cNvPr name="TextBox 7" id="7"/>
            <p:cNvSpPr txBox="true"/>
            <p:nvPr/>
          </p:nvSpPr>
          <p:spPr>
            <a:xfrm>
              <a:off x="0" y="9525"/>
              <a:ext cx="117092" cy="28419"/>
            </a:xfrm>
            <a:prstGeom prst="rect">
              <a:avLst/>
            </a:prstGeom>
          </p:spPr>
          <p:txBody>
            <a:bodyPr anchor="ctr" rtlCol="false" tIns="50800" lIns="50800" bIns="50800" rIns="50800"/>
            <a:lstStyle/>
            <a:p>
              <a:pPr algn="ctr">
                <a:lnSpc>
                  <a:spcPts val="1800"/>
                </a:lnSpc>
              </a:pPr>
            </a:p>
          </p:txBody>
        </p:sp>
      </p:grpSp>
      <p:grpSp>
        <p:nvGrpSpPr>
          <p:cNvPr name="Group 8" id="8"/>
          <p:cNvGrpSpPr/>
          <p:nvPr/>
        </p:nvGrpSpPr>
        <p:grpSpPr>
          <a:xfrm rot="0">
            <a:off x="9810750" y="6707543"/>
            <a:ext cx="444584" cy="144068"/>
            <a:chOff x="0" y="0"/>
            <a:chExt cx="117092" cy="37944"/>
          </a:xfrm>
        </p:grpSpPr>
        <p:sp>
          <p:nvSpPr>
            <p:cNvPr name="Freeform 9" id="9"/>
            <p:cNvSpPr/>
            <p:nvPr/>
          </p:nvSpPr>
          <p:spPr>
            <a:xfrm flipH="false" flipV="false" rot="0">
              <a:off x="0" y="0"/>
              <a:ext cx="117092" cy="37944"/>
            </a:xfrm>
            <a:custGeom>
              <a:avLst/>
              <a:gdLst/>
              <a:ahLst/>
              <a:cxnLst/>
              <a:rect r="r" b="b" t="t" l="l"/>
              <a:pathLst>
                <a:path h="37944" w="117092">
                  <a:moveTo>
                    <a:pt x="18972" y="0"/>
                  </a:moveTo>
                  <a:lnTo>
                    <a:pt x="98120" y="0"/>
                  </a:lnTo>
                  <a:cubicBezTo>
                    <a:pt x="108598" y="0"/>
                    <a:pt x="117092" y="8494"/>
                    <a:pt x="117092" y="18972"/>
                  </a:cubicBezTo>
                  <a:lnTo>
                    <a:pt x="117092" y="18972"/>
                  </a:lnTo>
                  <a:cubicBezTo>
                    <a:pt x="117092" y="29450"/>
                    <a:pt x="108598" y="37944"/>
                    <a:pt x="98120" y="37944"/>
                  </a:cubicBezTo>
                  <a:lnTo>
                    <a:pt x="18972" y="37944"/>
                  </a:lnTo>
                  <a:cubicBezTo>
                    <a:pt x="8494" y="37944"/>
                    <a:pt x="0" y="29450"/>
                    <a:pt x="0" y="18972"/>
                  </a:cubicBezTo>
                  <a:lnTo>
                    <a:pt x="0" y="18972"/>
                  </a:lnTo>
                  <a:cubicBezTo>
                    <a:pt x="0" y="8494"/>
                    <a:pt x="8494" y="0"/>
                    <a:pt x="18972" y="0"/>
                  </a:cubicBezTo>
                  <a:close/>
                </a:path>
              </a:pathLst>
            </a:custGeom>
            <a:solidFill>
              <a:srgbClr val="D2B99A"/>
            </a:solidFill>
          </p:spPr>
        </p:sp>
        <p:sp>
          <p:nvSpPr>
            <p:cNvPr name="TextBox 10" id="10"/>
            <p:cNvSpPr txBox="true"/>
            <p:nvPr/>
          </p:nvSpPr>
          <p:spPr>
            <a:xfrm>
              <a:off x="0" y="9525"/>
              <a:ext cx="117092" cy="28419"/>
            </a:xfrm>
            <a:prstGeom prst="rect">
              <a:avLst/>
            </a:prstGeom>
          </p:spPr>
          <p:txBody>
            <a:bodyPr anchor="ctr" rtlCol="false" tIns="50800" lIns="50800" bIns="50800" rIns="50800"/>
            <a:lstStyle/>
            <a:p>
              <a:pPr algn="ctr">
                <a:lnSpc>
                  <a:spcPts val="1800"/>
                </a:lnSpc>
              </a:pPr>
            </a:p>
          </p:txBody>
        </p:sp>
      </p:grpSp>
      <p:sp>
        <p:nvSpPr>
          <p:cNvPr name="TextBox 11" id="11"/>
          <p:cNvSpPr txBox="true"/>
          <p:nvPr/>
        </p:nvSpPr>
        <p:spPr>
          <a:xfrm rot="0">
            <a:off x="2571750" y="1952625"/>
            <a:ext cx="11049037"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CONFRONTO INTER-MODELLO</a:t>
            </a:r>
          </a:p>
        </p:txBody>
      </p:sp>
      <p:sp>
        <p:nvSpPr>
          <p:cNvPr name="TextBox 12" id="12"/>
          <p:cNvSpPr txBox="true"/>
          <p:nvPr/>
        </p:nvSpPr>
        <p:spPr>
          <a:xfrm rot="0">
            <a:off x="10644609" y="3975241"/>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Llama3.1 8B</a:t>
            </a:r>
          </a:p>
        </p:txBody>
      </p:sp>
      <p:sp>
        <p:nvSpPr>
          <p:cNvPr name="TextBox 13" id="13"/>
          <p:cNvSpPr txBox="true"/>
          <p:nvPr/>
        </p:nvSpPr>
        <p:spPr>
          <a:xfrm rot="0">
            <a:off x="10644609" y="6563360"/>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Mixtral 8x7B</a:t>
            </a:r>
          </a:p>
        </p:txBody>
      </p:sp>
      <p:sp>
        <p:nvSpPr>
          <p:cNvPr name="TextBox 14" id="14"/>
          <p:cNvSpPr txBox="true"/>
          <p:nvPr/>
        </p:nvSpPr>
        <p:spPr>
          <a:xfrm rot="0">
            <a:off x="10644609" y="4681996"/>
            <a:ext cx="5071641" cy="111188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Our domestic sales have remained stable this year, reflecting our strategic efforts to maintain market presence and improve customer satisfaction.</a:t>
            </a:r>
          </a:p>
        </p:txBody>
      </p:sp>
      <p:sp>
        <p:nvSpPr>
          <p:cNvPr name="TextBox 15" id="15"/>
          <p:cNvSpPr txBox="true"/>
          <p:nvPr/>
        </p:nvSpPr>
        <p:spPr>
          <a:xfrm rot="0">
            <a:off x="10644609" y="7270115"/>
            <a:ext cx="5071641" cy="111188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International sales begin to increase in the second quarter, driven by expanding into new markets and strengthening partnerships with key distributors.</a:t>
            </a:r>
          </a:p>
        </p:txBody>
      </p:sp>
      <p:sp>
        <p:nvSpPr>
          <p:cNvPr name="TextBox 16" id="16"/>
          <p:cNvSpPr txBox="true"/>
          <p:nvPr/>
        </p:nvSpPr>
        <p:spPr>
          <a:xfrm rot="0">
            <a:off x="10542081" y="8883015"/>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Qwen2.5 14B</a:t>
            </a:r>
          </a:p>
        </p:txBody>
      </p:sp>
      <p:sp>
        <p:nvSpPr>
          <p:cNvPr name="TextBox 17" id="17"/>
          <p:cNvSpPr txBox="true"/>
          <p:nvPr/>
        </p:nvSpPr>
        <p:spPr>
          <a:xfrm rot="0">
            <a:off x="10542081" y="9322565"/>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Qwen2.5 7B</a:t>
            </a:r>
          </a:p>
        </p:txBody>
      </p:sp>
      <p:sp>
        <p:nvSpPr>
          <p:cNvPr name="TextBox 18" id="18"/>
          <p:cNvSpPr txBox="true"/>
          <p:nvPr/>
        </p:nvSpPr>
        <p:spPr>
          <a:xfrm rot="0">
            <a:off x="13528675" y="9042082"/>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Deepseek Coder 33B</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964302" y="-3180331"/>
            <a:ext cx="22216605" cy="9419840"/>
          </a:xfrm>
          <a:custGeom>
            <a:avLst/>
            <a:gdLst/>
            <a:ahLst/>
            <a:cxnLst/>
            <a:rect r="r" b="b" t="t" l="l"/>
            <a:pathLst>
              <a:path h="9419840" w="22216605">
                <a:moveTo>
                  <a:pt x="22216604" y="0"/>
                </a:moveTo>
                <a:lnTo>
                  <a:pt x="0" y="0"/>
                </a:lnTo>
                <a:lnTo>
                  <a:pt x="0" y="9419841"/>
                </a:lnTo>
                <a:lnTo>
                  <a:pt x="22216604" y="9419841"/>
                </a:lnTo>
                <a:lnTo>
                  <a:pt x="22216604" y="0"/>
                </a:lnTo>
                <a:close/>
              </a:path>
            </a:pathLst>
          </a:custGeom>
          <a:blipFill>
            <a:blip r:embed="rId2">
              <a:alphaModFix amt="60000"/>
            </a:blip>
            <a:stretch>
              <a:fillRect l="0" t="0" r="0" b="0"/>
            </a:stretch>
          </a:blipFill>
        </p:spPr>
      </p:sp>
      <p:sp>
        <p:nvSpPr>
          <p:cNvPr name="AutoShape 3" id="3"/>
          <p:cNvSpPr/>
          <p:nvPr/>
        </p:nvSpPr>
        <p:spPr>
          <a:xfrm>
            <a:off x="2571750" y="2866444"/>
            <a:ext cx="567898" cy="0"/>
          </a:xfrm>
          <a:prstGeom prst="line">
            <a:avLst/>
          </a:prstGeom>
          <a:ln cap="flat" w="38100">
            <a:solidFill>
              <a:srgbClr val="D2B99A"/>
            </a:solidFill>
            <a:prstDash val="solid"/>
            <a:headEnd type="none" len="sm" w="sm"/>
            <a:tailEnd type="none" len="sm" w="sm"/>
          </a:ln>
        </p:spPr>
      </p:sp>
      <p:pic>
        <p:nvPicPr>
          <p:cNvPr name="Picture 4" id="4"/>
          <p:cNvPicPr>
            <a:picLocks noChangeAspect="true"/>
          </p:cNvPicPr>
          <p:nvPr/>
        </p:nvPicPr>
        <p:blipFill>
          <a:blip r:embed="rId3"/>
          <a:stretch>
            <a:fillRect/>
          </a:stretch>
        </p:blipFill>
        <p:spPr>
          <a:xfrm rot="0">
            <a:off x="1805174" y="3406492"/>
            <a:ext cx="7307723" cy="5576180"/>
          </a:xfrm>
          <a:prstGeom prst="rect">
            <a:avLst/>
          </a:prstGeom>
        </p:spPr>
      </p:pic>
      <p:grpSp>
        <p:nvGrpSpPr>
          <p:cNvPr name="Group 5" id="5"/>
          <p:cNvGrpSpPr/>
          <p:nvPr/>
        </p:nvGrpSpPr>
        <p:grpSpPr>
          <a:xfrm rot="0">
            <a:off x="9810750" y="4119425"/>
            <a:ext cx="444584" cy="144068"/>
            <a:chOff x="0" y="0"/>
            <a:chExt cx="117092" cy="37944"/>
          </a:xfrm>
        </p:grpSpPr>
        <p:sp>
          <p:nvSpPr>
            <p:cNvPr name="Freeform 6" id="6"/>
            <p:cNvSpPr/>
            <p:nvPr/>
          </p:nvSpPr>
          <p:spPr>
            <a:xfrm flipH="false" flipV="false" rot="0">
              <a:off x="0" y="0"/>
              <a:ext cx="117092" cy="37944"/>
            </a:xfrm>
            <a:custGeom>
              <a:avLst/>
              <a:gdLst/>
              <a:ahLst/>
              <a:cxnLst/>
              <a:rect r="r" b="b" t="t" l="l"/>
              <a:pathLst>
                <a:path h="37944" w="117092">
                  <a:moveTo>
                    <a:pt x="18972" y="0"/>
                  </a:moveTo>
                  <a:lnTo>
                    <a:pt x="98120" y="0"/>
                  </a:lnTo>
                  <a:cubicBezTo>
                    <a:pt x="108598" y="0"/>
                    <a:pt x="117092" y="8494"/>
                    <a:pt x="117092" y="18972"/>
                  </a:cubicBezTo>
                  <a:lnTo>
                    <a:pt x="117092" y="18972"/>
                  </a:lnTo>
                  <a:cubicBezTo>
                    <a:pt x="117092" y="29450"/>
                    <a:pt x="108598" y="37944"/>
                    <a:pt x="98120" y="37944"/>
                  </a:cubicBezTo>
                  <a:lnTo>
                    <a:pt x="18972" y="37944"/>
                  </a:lnTo>
                  <a:cubicBezTo>
                    <a:pt x="8494" y="37944"/>
                    <a:pt x="0" y="29450"/>
                    <a:pt x="0" y="18972"/>
                  </a:cubicBezTo>
                  <a:lnTo>
                    <a:pt x="0" y="18972"/>
                  </a:lnTo>
                  <a:cubicBezTo>
                    <a:pt x="0" y="8494"/>
                    <a:pt x="8494" y="0"/>
                    <a:pt x="18972" y="0"/>
                  </a:cubicBezTo>
                  <a:close/>
                </a:path>
              </a:pathLst>
            </a:custGeom>
            <a:solidFill>
              <a:srgbClr val="113462"/>
            </a:solidFill>
          </p:spPr>
        </p:sp>
        <p:sp>
          <p:nvSpPr>
            <p:cNvPr name="TextBox 7" id="7"/>
            <p:cNvSpPr txBox="true"/>
            <p:nvPr/>
          </p:nvSpPr>
          <p:spPr>
            <a:xfrm>
              <a:off x="0" y="9525"/>
              <a:ext cx="117092" cy="28419"/>
            </a:xfrm>
            <a:prstGeom prst="rect">
              <a:avLst/>
            </a:prstGeom>
          </p:spPr>
          <p:txBody>
            <a:bodyPr anchor="ctr" rtlCol="false" tIns="50800" lIns="50800" bIns="50800" rIns="50800"/>
            <a:lstStyle/>
            <a:p>
              <a:pPr algn="ctr">
                <a:lnSpc>
                  <a:spcPts val="1800"/>
                </a:lnSpc>
              </a:pPr>
            </a:p>
          </p:txBody>
        </p:sp>
      </p:grpSp>
      <p:grpSp>
        <p:nvGrpSpPr>
          <p:cNvPr name="Group 8" id="8"/>
          <p:cNvGrpSpPr/>
          <p:nvPr/>
        </p:nvGrpSpPr>
        <p:grpSpPr>
          <a:xfrm rot="0">
            <a:off x="9810750" y="6707543"/>
            <a:ext cx="444584" cy="144068"/>
            <a:chOff x="0" y="0"/>
            <a:chExt cx="117092" cy="37944"/>
          </a:xfrm>
        </p:grpSpPr>
        <p:sp>
          <p:nvSpPr>
            <p:cNvPr name="Freeform 9" id="9"/>
            <p:cNvSpPr/>
            <p:nvPr/>
          </p:nvSpPr>
          <p:spPr>
            <a:xfrm flipH="false" flipV="false" rot="0">
              <a:off x="0" y="0"/>
              <a:ext cx="117092" cy="37944"/>
            </a:xfrm>
            <a:custGeom>
              <a:avLst/>
              <a:gdLst/>
              <a:ahLst/>
              <a:cxnLst/>
              <a:rect r="r" b="b" t="t" l="l"/>
              <a:pathLst>
                <a:path h="37944" w="117092">
                  <a:moveTo>
                    <a:pt x="18972" y="0"/>
                  </a:moveTo>
                  <a:lnTo>
                    <a:pt x="98120" y="0"/>
                  </a:lnTo>
                  <a:cubicBezTo>
                    <a:pt x="108598" y="0"/>
                    <a:pt x="117092" y="8494"/>
                    <a:pt x="117092" y="18972"/>
                  </a:cubicBezTo>
                  <a:lnTo>
                    <a:pt x="117092" y="18972"/>
                  </a:lnTo>
                  <a:cubicBezTo>
                    <a:pt x="117092" y="29450"/>
                    <a:pt x="108598" y="37944"/>
                    <a:pt x="98120" y="37944"/>
                  </a:cubicBezTo>
                  <a:lnTo>
                    <a:pt x="18972" y="37944"/>
                  </a:lnTo>
                  <a:cubicBezTo>
                    <a:pt x="8494" y="37944"/>
                    <a:pt x="0" y="29450"/>
                    <a:pt x="0" y="18972"/>
                  </a:cubicBezTo>
                  <a:lnTo>
                    <a:pt x="0" y="18972"/>
                  </a:lnTo>
                  <a:cubicBezTo>
                    <a:pt x="0" y="8494"/>
                    <a:pt x="8494" y="0"/>
                    <a:pt x="18972" y="0"/>
                  </a:cubicBezTo>
                  <a:close/>
                </a:path>
              </a:pathLst>
            </a:custGeom>
            <a:solidFill>
              <a:srgbClr val="D2B99A"/>
            </a:solidFill>
          </p:spPr>
        </p:sp>
        <p:sp>
          <p:nvSpPr>
            <p:cNvPr name="TextBox 10" id="10"/>
            <p:cNvSpPr txBox="true"/>
            <p:nvPr/>
          </p:nvSpPr>
          <p:spPr>
            <a:xfrm>
              <a:off x="0" y="9525"/>
              <a:ext cx="117092" cy="28419"/>
            </a:xfrm>
            <a:prstGeom prst="rect">
              <a:avLst/>
            </a:prstGeom>
          </p:spPr>
          <p:txBody>
            <a:bodyPr anchor="ctr" rtlCol="false" tIns="50800" lIns="50800" bIns="50800" rIns="50800"/>
            <a:lstStyle/>
            <a:p>
              <a:pPr algn="ctr">
                <a:lnSpc>
                  <a:spcPts val="1800"/>
                </a:lnSpc>
              </a:pPr>
            </a:p>
          </p:txBody>
        </p:sp>
      </p:grpSp>
      <p:sp>
        <p:nvSpPr>
          <p:cNvPr name="TextBox 11" id="11"/>
          <p:cNvSpPr txBox="true"/>
          <p:nvPr/>
        </p:nvSpPr>
        <p:spPr>
          <a:xfrm rot="0">
            <a:off x="2571750" y="1952625"/>
            <a:ext cx="11049037" cy="799465"/>
          </a:xfrm>
          <a:prstGeom prst="rect">
            <a:avLst/>
          </a:prstGeom>
        </p:spPr>
        <p:txBody>
          <a:bodyPr anchor="t" rtlCol="false" tIns="0" lIns="0" bIns="0" rIns="0">
            <a:spAutoFit/>
          </a:bodyPr>
          <a:lstStyle/>
          <a:p>
            <a:pPr algn="l">
              <a:lnSpc>
                <a:spcPts val="5600"/>
              </a:lnSpc>
            </a:pPr>
            <a:r>
              <a:rPr lang="en-US" sz="5600" b="true">
                <a:solidFill>
                  <a:srgbClr val="FFFFFF"/>
                </a:solidFill>
                <a:latin typeface="Poppins Bold"/>
                <a:ea typeface="Poppins Bold"/>
                <a:cs typeface="Poppins Bold"/>
                <a:sym typeface="Poppins Bold"/>
              </a:rPr>
              <a:t>CONFRONTO INTER-MODELLO</a:t>
            </a:r>
          </a:p>
        </p:txBody>
      </p:sp>
      <p:sp>
        <p:nvSpPr>
          <p:cNvPr name="TextBox 12" id="12"/>
          <p:cNvSpPr txBox="true"/>
          <p:nvPr/>
        </p:nvSpPr>
        <p:spPr>
          <a:xfrm rot="0">
            <a:off x="10644609" y="3975241"/>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Llama3.1 8B</a:t>
            </a:r>
          </a:p>
        </p:txBody>
      </p:sp>
      <p:sp>
        <p:nvSpPr>
          <p:cNvPr name="TextBox 13" id="13"/>
          <p:cNvSpPr txBox="true"/>
          <p:nvPr/>
        </p:nvSpPr>
        <p:spPr>
          <a:xfrm rot="0">
            <a:off x="10644609" y="6563360"/>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Mixtral 8x7B</a:t>
            </a:r>
          </a:p>
        </p:txBody>
      </p:sp>
      <p:sp>
        <p:nvSpPr>
          <p:cNvPr name="TextBox 14" id="14"/>
          <p:cNvSpPr txBox="true"/>
          <p:nvPr/>
        </p:nvSpPr>
        <p:spPr>
          <a:xfrm rot="0">
            <a:off x="10644609" y="4681996"/>
            <a:ext cx="5071641" cy="111188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Our domestic sales have remained stable this year, reflecting our strategic efforts to maintain market presence and improve customer satisfaction.</a:t>
            </a:r>
          </a:p>
        </p:txBody>
      </p:sp>
      <p:sp>
        <p:nvSpPr>
          <p:cNvPr name="TextBox 15" id="15"/>
          <p:cNvSpPr txBox="true"/>
          <p:nvPr/>
        </p:nvSpPr>
        <p:spPr>
          <a:xfrm rot="0">
            <a:off x="10644609" y="7270115"/>
            <a:ext cx="5071641" cy="111188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International sales begin to increase in the second quarter, driven by expanding into new markets and strengthening partnerships with key distributors.</a:t>
            </a:r>
          </a:p>
        </p:txBody>
      </p:sp>
      <p:sp>
        <p:nvSpPr>
          <p:cNvPr name="TextBox 16" id="16"/>
          <p:cNvSpPr txBox="true"/>
          <p:nvPr/>
        </p:nvSpPr>
        <p:spPr>
          <a:xfrm rot="0">
            <a:off x="10542081" y="8883015"/>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Qwen2.5 14B</a:t>
            </a:r>
          </a:p>
        </p:txBody>
      </p:sp>
      <p:sp>
        <p:nvSpPr>
          <p:cNvPr name="TextBox 17" id="17"/>
          <p:cNvSpPr txBox="true"/>
          <p:nvPr/>
        </p:nvSpPr>
        <p:spPr>
          <a:xfrm rot="0">
            <a:off x="10542081" y="9322565"/>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Qwen2.5 7B</a:t>
            </a:r>
          </a:p>
        </p:txBody>
      </p:sp>
      <p:sp>
        <p:nvSpPr>
          <p:cNvPr name="TextBox 18" id="18"/>
          <p:cNvSpPr txBox="true"/>
          <p:nvPr/>
        </p:nvSpPr>
        <p:spPr>
          <a:xfrm rot="0">
            <a:off x="13528675" y="9042082"/>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Deepseek Coder 33B</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964302" y="-3180331"/>
            <a:ext cx="22216605" cy="9419840"/>
          </a:xfrm>
          <a:custGeom>
            <a:avLst/>
            <a:gdLst/>
            <a:ahLst/>
            <a:cxnLst/>
            <a:rect r="r" b="b" t="t" l="l"/>
            <a:pathLst>
              <a:path h="9419840" w="22216605">
                <a:moveTo>
                  <a:pt x="22216604" y="0"/>
                </a:moveTo>
                <a:lnTo>
                  <a:pt x="0" y="0"/>
                </a:lnTo>
                <a:lnTo>
                  <a:pt x="0" y="9419841"/>
                </a:lnTo>
                <a:lnTo>
                  <a:pt x="22216604" y="9419841"/>
                </a:lnTo>
                <a:lnTo>
                  <a:pt x="22216604" y="0"/>
                </a:lnTo>
                <a:close/>
              </a:path>
            </a:pathLst>
          </a:custGeom>
          <a:blipFill>
            <a:blip r:embed="rId2">
              <a:alphaModFix amt="60000"/>
            </a:blip>
            <a:stretch>
              <a:fillRect l="0" t="0" r="0" b="0"/>
            </a:stretch>
          </a:blipFill>
        </p:spPr>
      </p:sp>
      <p:sp>
        <p:nvSpPr>
          <p:cNvPr name="AutoShape 3" id="3"/>
          <p:cNvSpPr/>
          <p:nvPr/>
        </p:nvSpPr>
        <p:spPr>
          <a:xfrm>
            <a:off x="2571750" y="2866444"/>
            <a:ext cx="567898" cy="0"/>
          </a:xfrm>
          <a:prstGeom prst="line">
            <a:avLst/>
          </a:prstGeom>
          <a:ln cap="flat" w="38100">
            <a:solidFill>
              <a:srgbClr val="D2B99A"/>
            </a:solidFill>
            <a:prstDash val="solid"/>
            <a:headEnd type="none" len="sm" w="sm"/>
            <a:tailEnd type="none" len="sm" w="sm"/>
          </a:ln>
        </p:spPr>
      </p:sp>
      <p:pic>
        <p:nvPicPr>
          <p:cNvPr name="Picture 4" id="4"/>
          <p:cNvPicPr>
            <a:picLocks noChangeAspect="true"/>
          </p:cNvPicPr>
          <p:nvPr/>
        </p:nvPicPr>
        <p:blipFill>
          <a:blip r:embed="rId3"/>
          <a:stretch>
            <a:fillRect/>
          </a:stretch>
        </p:blipFill>
        <p:spPr>
          <a:xfrm rot="0">
            <a:off x="1814171" y="3407310"/>
            <a:ext cx="7297908" cy="6942651"/>
          </a:xfrm>
          <a:prstGeom prst="rect">
            <a:avLst/>
          </a:prstGeom>
        </p:spPr>
      </p:pic>
      <p:grpSp>
        <p:nvGrpSpPr>
          <p:cNvPr name="Group 5" id="5"/>
          <p:cNvGrpSpPr/>
          <p:nvPr/>
        </p:nvGrpSpPr>
        <p:grpSpPr>
          <a:xfrm rot="0">
            <a:off x="9810750" y="4119425"/>
            <a:ext cx="444584" cy="144068"/>
            <a:chOff x="0" y="0"/>
            <a:chExt cx="117092" cy="37944"/>
          </a:xfrm>
        </p:grpSpPr>
        <p:sp>
          <p:nvSpPr>
            <p:cNvPr name="Freeform 6" id="6"/>
            <p:cNvSpPr/>
            <p:nvPr/>
          </p:nvSpPr>
          <p:spPr>
            <a:xfrm flipH="false" flipV="false" rot="0">
              <a:off x="0" y="0"/>
              <a:ext cx="117092" cy="37944"/>
            </a:xfrm>
            <a:custGeom>
              <a:avLst/>
              <a:gdLst/>
              <a:ahLst/>
              <a:cxnLst/>
              <a:rect r="r" b="b" t="t" l="l"/>
              <a:pathLst>
                <a:path h="37944" w="117092">
                  <a:moveTo>
                    <a:pt x="18972" y="0"/>
                  </a:moveTo>
                  <a:lnTo>
                    <a:pt x="98120" y="0"/>
                  </a:lnTo>
                  <a:cubicBezTo>
                    <a:pt x="108598" y="0"/>
                    <a:pt x="117092" y="8494"/>
                    <a:pt x="117092" y="18972"/>
                  </a:cubicBezTo>
                  <a:lnTo>
                    <a:pt x="117092" y="18972"/>
                  </a:lnTo>
                  <a:cubicBezTo>
                    <a:pt x="117092" y="29450"/>
                    <a:pt x="108598" y="37944"/>
                    <a:pt x="98120" y="37944"/>
                  </a:cubicBezTo>
                  <a:lnTo>
                    <a:pt x="18972" y="37944"/>
                  </a:lnTo>
                  <a:cubicBezTo>
                    <a:pt x="8494" y="37944"/>
                    <a:pt x="0" y="29450"/>
                    <a:pt x="0" y="18972"/>
                  </a:cubicBezTo>
                  <a:lnTo>
                    <a:pt x="0" y="18972"/>
                  </a:lnTo>
                  <a:cubicBezTo>
                    <a:pt x="0" y="8494"/>
                    <a:pt x="8494" y="0"/>
                    <a:pt x="18972" y="0"/>
                  </a:cubicBezTo>
                  <a:close/>
                </a:path>
              </a:pathLst>
            </a:custGeom>
            <a:solidFill>
              <a:srgbClr val="113462"/>
            </a:solidFill>
          </p:spPr>
        </p:sp>
        <p:sp>
          <p:nvSpPr>
            <p:cNvPr name="TextBox 7" id="7"/>
            <p:cNvSpPr txBox="true"/>
            <p:nvPr/>
          </p:nvSpPr>
          <p:spPr>
            <a:xfrm>
              <a:off x="0" y="9525"/>
              <a:ext cx="117092" cy="28419"/>
            </a:xfrm>
            <a:prstGeom prst="rect">
              <a:avLst/>
            </a:prstGeom>
          </p:spPr>
          <p:txBody>
            <a:bodyPr anchor="ctr" rtlCol="false" tIns="50800" lIns="50800" bIns="50800" rIns="50800"/>
            <a:lstStyle/>
            <a:p>
              <a:pPr algn="ctr">
                <a:lnSpc>
                  <a:spcPts val="1800"/>
                </a:lnSpc>
              </a:pPr>
            </a:p>
          </p:txBody>
        </p:sp>
      </p:grpSp>
      <p:grpSp>
        <p:nvGrpSpPr>
          <p:cNvPr name="Group 8" id="8"/>
          <p:cNvGrpSpPr/>
          <p:nvPr/>
        </p:nvGrpSpPr>
        <p:grpSpPr>
          <a:xfrm rot="0">
            <a:off x="9810750" y="6707543"/>
            <a:ext cx="444584" cy="144068"/>
            <a:chOff x="0" y="0"/>
            <a:chExt cx="117092" cy="37944"/>
          </a:xfrm>
        </p:grpSpPr>
        <p:sp>
          <p:nvSpPr>
            <p:cNvPr name="Freeform 9" id="9"/>
            <p:cNvSpPr/>
            <p:nvPr/>
          </p:nvSpPr>
          <p:spPr>
            <a:xfrm flipH="false" flipV="false" rot="0">
              <a:off x="0" y="0"/>
              <a:ext cx="117092" cy="37944"/>
            </a:xfrm>
            <a:custGeom>
              <a:avLst/>
              <a:gdLst/>
              <a:ahLst/>
              <a:cxnLst/>
              <a:rect r="r" b="b" t="t" l="l"/>
              <a:pathLst>
                <a:path h="37944" w="117092">
                  <a:moveTo>
                    <a:pt x="18972" y="0"/>
                  </a:moveTo>
                  <a:lnTo>
                    <a:pt x="98120" y="0"/>
                  </a:lnTo>
                  <a:cubicBezTo>
                    <a:pt x="108598" y="0"/>
                    <a:pt x="117092" y="8494"/>
                    <a:pt x="117092" y="18972"/>
                  </a:cubicBezTo>
                  <a:lnTo>
                    <a:pt x="117092" y="18972"/>
                  </a:lnTo>
                  <a:cubicBezTo>
                    <a:pt x="117092" y="29450"/>
                    <a:pt x="108598" y="37944"/>
                    <a:pt x="98120" y="37944"/>
                  </a:cubicBezTo>
                  <a:lnTo>
                    <a:pt x="18972" y="37944"/>
                  </a:lnTo>
                  <a:cubicBezTo>
                    <a:pt x="8494" y="37944"/>
                    <a:pt x="0" y="29450"/>
                    <a:pt x="0" y="18972"/>
                  </a:cubicBezTo>
                  <a:lnTo>
                    <a:pt x="0" y="18972"/>
                  </a:lnTo>
                  <a:cubicBezTo>
                    <a:pt x="0" y="8494"/>
                    <a:pt x="8494" y="0"/>
                    <a:pt x="18972" y="0"/>
                  </a:cubicBezTo>
                  <a:close/>
                </a:path>
              </a:pathLst>
            </a:custGeom>
            <a:solidFill>
              <a:srgbClr val="D2B99A"/>
            </a:solidFill>
          </p:spPr>
        </p:sp>
        <p:sp>
          <p:nvSpPr>
            <p:cNvPr name="TextBox 10" id="10"/>
            <p:cNvSpPr txBox="true"/>
            <p:nvPr/>
          </p:nvSpPr>
          <p:spPr>
            <a:xfrm>
              <a:off x="0" y="9525"/>
              <a:ext cx="117092" cy="28419"/>
            </a:xfrm>
            <a:prstGeom prst="rect">
              <a:avLst/>
            </a:prstGeom>
          </p:spPr>
          <p:txBody>
            <a:bodyPr anchor="ctr" rtlCol="false" tIns="50800" lIns="50800" bIns="50800" rIns="50800"/>
            <a:lstStyle/>
            <a:p>
              <a:pPr algn="ctr">
                <a:lnSpc>
                  <a:spcPts val="1800"/>
                </a:lnSpc>
              </a:pPr>
            </a:p>
          </p:txBody>
        </p:sp>
      </p:grpSp>
      <p:sp>
        <p:nvSpPr>
          <p:cNvPr name="TextBox 11" id="11"/>
          <p:cNvSpPr txBox="true"/>
          <p:nvPr/>
        </p:nvSpPr>
        <p:spPr>
          <a:xfrm rot="0">
            <a:off x="2571750" y="1952625"/>
            <a:ext cx="11049037"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CONFRONTO INTER-MODELLO</a:t>
            </a:r>
          </a:p>
        </p:txBody>
      </p:sp>
      <p:sp>
        <p:nvSpPr>
          <p:cNvPr name="TextBox 12" id="12"/>
          <p:cNvSpPr txBox="true"/>
          <p:nvPr/>
        </p:nvSpPr>
        <p:spPr>
          <a:xfrm rot="0">
            <a:off x="10644609" y="3975241"/>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Llama3.1 8B</a:t>
            </a:r>
          </a:p>
        </p:txBody>
      </p:sp>
      <p:sp>
        <p:nvSpPr>
          <p:cNvPr name="TextBox 13" id="13"/>
          <p:cNvSpPr txBox="true"/>
          <p:nvPr/>
        </p:nvSpPr>
        <p:spPr>
          <a:xfrm rot="0">
            <a:off x="10644609" y="6563360"/>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Mixtral 8x7B</a:t>
            </a:r>
          </a:p>
        </p:txBody>
      </p:sp>
      <p:sp>
        <p:nvSpPr>
          <p:cNvPr name="TextBox 14" id="14"/>
          <p:cNvSpPr txBox="true"/>
          <p:nvPr/>
        </p:nvSpPr>
        <p:spPr>
          <a:xfrm rot="0">
            <a:off x="10644609" y="4681996"/>
            <a:ext cx="5071641" cy="111188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Our domestic sales have remained stable this year, reflecting our strategic efforts to maintain market presence and improve customer satisfaction.</a:t>
            </a:r>
          </a:p>
        </p:txBody>
      </p:sp>
      <p:sp>
        <p:nvSpPr>
          <p:cNvPr name="TextBox 15" id="15"/>
          <p:cNvSpPr txBox="true"/>
          <p:nvPr/>
        </p:nvSpPr>
        <p:spPr>
          <a:xfrm rot="0">
            <a:off x="10644609" y="7270115"/>
            <a:ext cx="5071641" cy="111188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International sales begin to increase in the second quarter, driven by expanding into new markets and strengthening partnerships with key distributors.</a:t>
            </a:r>
          </a:p>
        </p:txBody>
      </p:sp>
      <p:sp>
        <p:nvSpPr>
          <p:cNvPr name="TextBox 16" id="16"/>
          <p:cNvSpPr txBox="true"/>
          <p:nvPr/>
        </p:nvSpPr>
        <p:spPr>
          <a:xfrm rot="0">
            <a:off x="10542081" y="8883015"/>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Qwen2.5 14B</a:t>
            </a:r>
          </a:p>
        </p:txBody>
      </p:sp>
      <p:sp>
        <p:nvSpPr>
          <p:cNvPr name="TextBox 17" id="17"/>
          <p:cNvSpPr txBox="true"/>
          <p:nvPr/>
        </p:nvSpPr>
        <p:spPr>
          <a:xfrm rot="0">
            <a:off x="10542081" y="9322565"/>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Qwen2.5 7B</a:t>
            </a:r>
          </a:p>
        </p:txBody>
      </p:sp>
      <p:sp>
        <p:nvSpPr>
          <p:cNvPr name="TextBox 18" id="18"/>
          <p:cNvSpPr txBox="true"/>
          <p:nvPr/>
        </p:nvSpPr>
        <p:spPr>
          <a:xfrm rot="0">
            <a:off x="13528675" y="9042082"/>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Deepseek Coder 33B</a:t>
            </a:r>
          </a:p>
        </p:txBody>
      </p:sp>
      <p:sp>
        <p:nvSpPr>
          <p:cNvPr name="Freeform 19" id="19"/>
          <p:cNvSpPr/>
          <p:nvPr/>
        </p:nvSpPr>
        <p:spPr>
          <a:xfrm flipH="true" flipV="false" rot="0">
            <a:off x="-1811902" y="-3027931"/>
            <a:ext cx="22216605" cy="9419840"/>
          </a:xfrm>
          <a:custGeom>
            <a:avLst/>
            <a:gdLst/>
            <a:ahLst/>
            <a:cxnLst/>
            <a:rect r="r" b="b" t="t" l="l"/>
            <a:pathLst>
              <a:path h="9419840" w="22216605">
                <a:moveTo>
                  <a:pt x="22216604" y="0"/>
                </a:moveTo>
                <a:lnTo>
                  <a:pt x="0" y="0"/>
                </a:lnTo>
                <a:lnTo>
                  <a:pt x="0" y="9419841"/>
                </a:lnTo>
                <a:lnTo>
                  <a:pt x="22216604" y="9419841"/>
                </a:lnTo>
                <a:lnTo>
                  <a:pt x="22216604" y="0"/>
                </a:lnTo>
                <a:close/>
              </a:path>
            </a:pathLst>
          </a:custGeom>
          <a:blipFill>
            <a:blip r:embed="rId2">
              <a:alphaModFix amt="60000"/>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964302" y="-3180331"/>
            <a:ext cx="22216605" cy="9419840"/>
          </a:xfrm>
          <a:custGeom>
            <a:avLst/>
            <a:gdLst/>
            <a:ahLst/>
            <a:cxnLst/>
            <a:rect r="r" b="b" t="t" l="l"/>
            <a:pathLst>
              <a:path h="9419840" w="22216605">
                <a:moveTo>
                  <a:pt x="22216604" y="0"/>
                </a:moveTo>
                <a:lnTo>
                  <a:pt x="0" y="0"/>
                </a:lnTo>
                <a:lnTo>
                  <a:pt x="0" y="9419841"/>
                </a:lnTo>
                <a:lnTo>
                  <a:pt x="22216604" y="9419841"/>
                </a:lnTo>
                <a:lnTo>
                  <a:pt x="22216604" y="0"/>
                </a:lnTo>
                <a:close/>
              </a:path>
            </a:pathLst>
          </a:custGeom>
          <a:blipFill>
            <a:blip r:embed="rId2">
              <a:alphaModFix amt="60000"/>
            </a:blip>
            <a:stretch>
              <a:fillRect l="0" t="0" r="0" b="0"/>
            </a:stretch>
          </a:blipFill>
        </p:spPr>
      </p:sp>
      <p:sp>
        <p:nvSpPr>
          <p:cNvPr name="AutoShape 3" id="3"/>
          <p:cNvSpPr/>
          <p:nvPr/>
        </p:nvSpPr>
        <p:spPr>
          <a:xfrm>
            <a:off x="2571750" y="2866444"/>
            <a:ext cx="567898" cy="0"/>
          </a:xfrm>
          <a:prstGeom prst="line">
            <a:avLst/>
          </a:prstGeom>
          <a:ln cap="flat" w="38100">
            <a:solidFill>
              <a:srgbClr val="D2B99A"/>
            </a:solidFill>
            <a:prstDash val="solid"/>
            <a:headEnd type="none" len="sm" w="sm"/>
            <a:tailEnd type="none" len="sm" w="sm"/>
          </a:ln>
        </p:spPr>
      </p:sp>
      <p:grpSp>
        <p:nvGrpSpPr>
          <p:cNvPr name="Group 4" id="4"/>
          <p:cNvGrpSpPr/>
          <p:nvPr/>
        </p:nvGrpSpPr>
        <p:grpSpPr>
          <a:xfrm rot="0">
            <a:off x="9810750" y="4119425"/>
            <a:ext cx="444584" cy="144068"/>
            <a:chOff x="0" y="0"/>
            <a:chExt cx="117092" cy="37944"/>
          </a:xfrm>
        </p:grpSpPr>
        <p:sp>
          <p:nvSpPr>
            <p:cNvPr name="Freeform 5" id="5"/>
            <p:cNvSpPr/>
            <p:nvPr/>
          </p:nvSpPr>
          <p:spPr>
            <a:xfrm flipH="false" flipV="false" rot="0">
              <a:off x="0" y="0"/>
              <a:ext cx="117092" cy="37944"/>
            </a:xfrm>
            <a:custGeom>
              <a:avLst/>
              <a:gdLst/>
              <a:ahLst/>
              <a:cxnLst/>
              <a:rect r="r" b="b" t="t" l="l"/>
              <a:pathLst>
                <a:path h="37944" w="117092">
                  <a:moveTo>
                    <a:pt x="18972" y="0"/>
                  </a:moveTo>
                  <a:lnTo>
                    <a:pt x="98120" y="0"/>
                  </a:lnTo>
                  <a:cubicBezTo>
                    <a:pt x="108598" y="0"/>
                    <a:pt x="117092" y="8494"/>
                    <a:pt x="117092" y="18972"/>
                  </a:cubicBezTo>
                  <a:lnTo>
                    <a:pt x="117092" y="18972"/>
                  </a:lnTo>
                  <a:cubicBezTo>
                    <a:pt x="117092" y="29450"/>
                    <a:pt x="108598" y="37944"/>
                    <a:pt x="98120" y="37944"/>
                  </a:cubicBezTo>
                  <a:lnTo>
                    <a:pt x="18972" y="37944"/>
                  </a:lnTo>
                  <a:cubicBezTo>
                    <a:pt x="8494" y="37944"/>
                    <a:pt x="0" y="29450"/>
                    <a:pt x="0" y="18972"/>
                  </a:cubicBezTo>
                  <a:lnTo>
                    <a:pt x="0" y="18972"/>
                  </a:lnTo>
                  <a:cubicBezTo>
                    <a:pt x="0" y="8494"/>
                    <a:pt x="8494" y="0"/>
                    <a:pt x="18972" y="0"/>
                  </a:cubicBezTo>
                  <a:close/>
                </a:path>
              </a:pathLst>
            </a:custGeom>
            <a:solidFill>
              <a:srgbClr val="113462"/>
            </a:solidFill>
          </p:spPr>
        </p:sp>
        <p:sp>
          <p:nvSpPr>
            <p:cNvPr name="TextBox 6" id="6"/>
            <p:cNvSpPr txBox="true"/>
            <p:nvPr/>
          </p:nvSpPr>
          <p:spPr>
            <a:xfrm>
              <a:off x="0" y="9525"/>
              <a:ext cx="117092" cy="28419"/>
            </a:xfrm>
            <a:prstGeom prst="rect">
              <a:avLst/>
            </a:prstGeom>
          </p:spPr>
          <p:txBody>
            <a:bodyPr anchor="ctr" rtlCol="false" tIns="50800" lIns="50800" bIns="50800" rIns="50800"/>
            <a:lstStyle/>
            <a:p>
              <a:pPr algn="ctr">
                <a:lnSpc>
                  <a:spcPts val="1800"/>
                </a:lnSpc>
              </a:pPr>
            </a:p>
          </p:txBody>
        </p:sp>
      </p:grpSp>
      <p:grpSp>
        <p:nvGrpSpPr>
          <p:cNvPr name="Group 7" id="7"/>
          <p:cNvGrpSpPr/>
          <p:nvPr/>
        </p:nvGrpSpPr>
        <p:grpSpPr>
          <a:xfrm rot="0">
            <a:off x="9810750" y="6707543"/>
            <a:ext cx="444584" cy="144068"/>
            <a:chOff x="0" y="0"/>
            <a:chExt cx="117092" cy="37944"/>
          </a:xfrm>
        </p:grpSpPr>
        <p:sp>
          <p:nvSpPr>
            <p:cNvPr name="Freeform 8" id="8"/>
            <p:cNvSpPr/>
            <p:nvPr/>
          </p:nvSpPr>
          <p:spPr>
            <a:xfrm flipH="false" flipV="false" rot="0">
              <a:off x="0" y="0"/>
              <a:ext cx="117092" cy="37944"/>
            </a:xfrm>
            <a:custGeom>
              <a:avLst/>
              <a:gdLst/>
              <a:ahLst/>
              <a:cxnLst/>
              <a:rect r="r" b="b" t="t" l="l"/>
              <a:pathLst>
                <a:path h="37944" w="117092">
                  <a:moveTo>
                    <a:pt x="18972" y="0"/>
                  </a:moveTo>
                  <a:lnTo>
                    <a:pt x="98120" y="0"/>
                  </a:lnTo>
                  <a:cubicBezTo>
                    <a:pt x="108598" y="0"/>
                    <a:pt x="117092" y="8494"/>
                    <a:pt x="117092" y="18972"/>
                  </a:cubicBezTo>
                  <a:lnTo>
                    <a:pt x="117092" y="18972"/>
                  </a:lnTo>
                  <a:cubicBezTo>
                    <a:pt x="117092" y="29450"/>
                    <a:pt x="108598" y="37944"/>
                    <a:pt x="98120" y="37944"/>
                  </a:cubicBezTo>
                  <a:lnTo>
                    <a:pt x="18972" y="37944"/>
                  </a:lnTo>
                  <a:cubicBezTo>
                    <a:pt x="8494" y="37944"/>
                    <a:pt x="0" y="29450"/>
                    <a:pt x="0" y="18972"/>
                  </a:cubicBezTo>
                  <a:lnTo>
                    <a:pt x="0" y="18972"/>
                  </a:lnTo>
                  <a:cubicBezTo>
                    <a:pt x="0" y="8494"/>
                    <a:pt x="8494" y="0"/>
                    <a:pt x="18972" y="0"/>
                  </a:cubicBezTo>
                  <a:close/>
                </a:path>
              </a:pathLst>
            </a:custGeom>
            <a:solidFill>
              <a:srgbClr val="D2B99A"/>
            </a:solidFill>
          </p:spPr>
        </p:sp>
        <p:sp>
          <p:nvSpPr>
            <p:cNvPr name="TextBox 9" id="9"/>
            <p:cNvSpPr txBox="true"/>
            <p:nvPr/>
          </p:nvSpPr>
          <p:spPr>
            <a:xfrm>
              <a:off x="0" y="9525"/>
              <a:ext cx="117092" cy="28419"/>
            </a:xfrm>
            <a:prstGeom prst="rect">
              <a:avLst/>
            </a:prstGeom>
          </p:spPr>
          <p:txBody>
            <a:bodyPr anchor="ctr" rtlCol="false" tIns="50800" lIns="50800" bIns="50800" rIns="50800"/>
            <a:lstStyle/>
            <a:p>
              <a:pPr algn="ctr">
                <a:lnSpc>
                  <a:spcPts val="1800"/>
                </a:lnSpc>
              </a:pPr>
            </a:p>
          </p:txBody>
        </p:sp>
      </p:grpSp>
      <p:sp>
        <p:nvSpPr>
          <p:cNvPr name="TextBox 10" id="10"/>
          <p:cNvSpPr txBox="true"/>
          <p:nvPr/>
        </p:nvSpPr>
        <p:spPr>
          <a:xfrm rot="0">
            <a:off x="2571750" y="1952625"/>
            <a:ext cx="11049037"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CONFRONTO INTER-MODELLO</a:t>
            </a:r>
          </a:p>
        </p:txBody>
      </p:sp>
      <p:sp>
        <p:nvSpPr>
          <p:cNvPr name="TextBox 11" id="11"/>
          <p:cNvSpPr txBox="true"/>
          <p:nvPr/>
        </p:nvSpPr>
        <p:spPr>
          <a:xfrm rot="0">
            <a:off x="10644609" y="3975241"/>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Llama3.1 8B</a:t>
            </a:r>
          </a:p>
        </p:txBody>
      </p:sp>
      <p:sp>
        <p:nvSpPr>
          <p:cNvPr name="TextBox 12" id="12"/>
          <p:cNvSpPr txBox="true"/>
          <p:nvPr/>
        </p:nvSpPr>
        <p:spPr>
          <a:xfrm rot="0">
            <a:off x="10644609" y="6563360"/>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Mixtral 8x7B</a:t>
            </a:r>
          </a:p>
        </p:txBody>
      </p:sp>
      <p:sp>
        <p:nvSpPr>
          <p:cNvPr name="TextBox 13" id="13"/>
          <p:cNvSpPr txBox="true"/>
          <p:nvPr/>
        </p:nvSpPr>
        <p:spPr>
          <a:xfrm rot="0">
            <a:off x="10644609" y="4681996"/>
            <a:ext cx="5071641" cy="111188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Our domestic sales have remained stable this year, reflecting our strategic efforts to maintain market presence and improve customer satisfaction.</a:t>
            </a:r>
          </a:p>
        </p:txBody>
      </p:sp>
      <p:sp>
        <p:nvSpPr>
          <p:cNvPr name="TextBox 14" id="14"/>
          <p:cNvSpPr txBox="true"/>
          <p:nvPr/>
        </p:nvSpPr>
        <p:spPr>
          <a:xfrm rot="0">
            <a:off x="10644609" y="7270115"/>
            <a:ext cx="5071641" cy="111188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International sales begin to increase in the second quarter, driven by expanding into new markets and strengthening partnerships with key distributors.</a:t>
            </a:r>
          </a:p>
        </p:txBody>
      </p:sp>
      <p:sp>
        <p:nvSpPr>
          <p:cNvPr name="TextBox 15" id="15"/>
          <p:cNvSpPr txBox="true"/>
          <p:nvPr/>
        </p:nvSpPr>
        <p:spPr>
          <a:xfrm rot="0">
            <a:off x="10542081" y="8883015"/>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Qwen2.5 14B</a:t>
            </a:r>
          </a:p>
        </p:txBody>
      </p:sp>
      <p:sp>
        <p:nvSpPr>
          <p:cNvPr name="TextBox 16" id="16"/>
          <p:cNvSpPr txBox="true"/>
          <p:nvPr/>
        </p:nvSpPr>
        <p:spPr>
          <a:xfrm rot="0">
            <a:off x="10542081" y="9322565"/>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Qwen2.5 7B</a:t>
            </a:r>
          </a:p>
        </p:txBody>
      </p:sp>
      <p:sp>
        <p:nvSpPr>
          <p:cNvPr name="TextBox 17" id="17"/>
          <p:cNvSpPr txBox="true"/>
          <p:nvPr/>
        </p:nvSpPr>
        <p:spPr>
          <a:xfrm rot="0">
            <a:off x="13528675" y="9042082"/>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Deepseek Coder 33B</a:t>
            </a:r>
          </a:p>
        </p:txBody>
      </p:sp>
      <p:sp>
        <p:nvSpPr>
          <p:cNvPr name="Freeform 18" id="18"/>
          <p:cNvSpPr/>
          <p:nvPr/>
        </p:nvSpPr>
        <p:spPr>
          <a:xfrm flipH="true" flipV="false" rot="0">
            <a:off x="-1811902" y="-3027931"/>
            <a:ext cx="22216605" cy="9419840"/>
          </a:xfrm>
          <a:custGeom>
            <a:avLst/>
            <a:gdLst/>
            <a:ahLst/>
            <a:cxnLst/>
            <a:rect r="r" b="b" t="t" l="l"/>
            <a:pathLst>
              <a:path h="9419840" w="22216605">
                <a:moveTo>
                  <a:pt x="22216604" y="0"/>
                </a:moveTo>
                <a:lnTo>
                  <a:pt x="0" y="0"/>
                </a:lnTo>
                <a:lnTo>
                  <a:pt x="0" y="9419841"/>
                </a:lnTo>
                <a:lnTo>
                  <a:pt x="22216604" y="9419841"/>
                </a:lnTo>
                <a:lnTo>
                  <a:pt x="22216604" y="0"/>
                </a:lnTo>
                <a:close/>
              </a:path>
            </a:pathLst>
          </a:custGeom>
          <a:blipFill>
            <a:blip r:embed="rId2">
              <a:alphaModFix amt="60000"/>
            </a:blip>
            <a:stretch>
              <a:fillRect l="0" t="0" r="0" b="0"/>
            </a:stretch>
          </a:blipFill>
        </p:spPr>
      </p:sp>
      <p:pic>
        <p:nvPicPr>
          <p:cNvPr name="Picture 19" id="19"/>
          <p:cNvPicPr>
            <a:picLocks noChangeAspect="true"/>
          </p:cNvPicPr>
          <p:nvPr/>
        </p:nvPicPr>
        <p:blipFill>
          <a:blip r:embed="rId3"/>
          <a:stretch>
            <a:fillRect/>
          </a:stretch>
        </p:blipFill>
        <p:spPr>
          <a:xfrm rot="0">
            <a:off x="1397523" y="3235363"/>
            <a:ext cx="7307723" cy="6944361"/>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3471" y="686945"/>
            <a:ext cx="20814942" cy="8825535"/>
          </a:xfrm>
          <a:custGeom>
            <a:avLst/>
            <a:gdLst/>
            <a:ahLst/>
            <a:cxnLst/>
            <a:rect r="r" b="b" t="t" l="l"/>
            <a:pathLst>
              <a:path h="8825535" w="20814942">
                <a:moveTo>
                  <a:pt x="0" y="0"/>
                </a:moveTo>
                <a:lnTo>
                  <a:pt x="20814942" y="0"/>
                </a:lnTo>
                <a:lnTo>
                  <a:pt x="20814942" y="8825535"/>
                </a:lnTo>
                <a:lnTo>
                  <a:pt x="0" y="8825535"/>
                </a:lnTo>
                <a:lnTo>
                  <a:pt x="0" y="0"/>
                </a:lnTo>
                <a:close/>
              </a:path>
            </a:pathLst>
          </a:custGeom>
          <a:blipFill>
            <a:blip r:embed="rId2">
              <a:alphaModFix amt="60000"/>
            </a:blip>
            <a:stretch>
              <a:fillRect l="0" t="0" r="0" b="0"/>
            </a:stretch>
          </a:blipFill>
        </p:spPr>
      </p:sp>
      <p:sp>
        <p:nvSpPr>
          <p:cNvPr name="TextBox 3" id="3"/>
          <p:cNvSpPr txBox="true"/>
          <p:nvPr/>
        </p:nvSpPr>
        <p:spPr>
          <a:xfrm rot="0">
            <a:off x="0" y="4651403"/>
            <a:ext cx="18288000" cy="963294"/>
          </a:xfrm>
          <a:prstGeom prst="rect">
            <a:avLst/>
          </a:prstGeom>
        </p:spPr>
        <p:txBody>
          <a:bodyPr anchor="t" rtlCol="false" tIns="0" lIns="0" bIns="0" rIns="0">
            <a:spAutoFit/>
          </a:bodyPr>
          <a:lstStyle/>
          <a:p>
            <a:pPr algn="ctr">
              <a:lnSpc>
                <a:spcPts val="6799"/>
              </a:lnSpc>
            </a:pPr>
            <a:r>
              <a:rPr lang="en-US" b="true" sz="6799">
                <a:solidFill>
                  <a:srgbClr val="FFFFFF"/>
                </a:solidFill>
                <a:latin typeface="Poppins Bold"/>
                <a:ea typeface="Poppins Bold"/>
                <a:cs typeface="Poppins Bold"/>
                <a:sym typeface="Poppins Bold"/>
              </a:rPr>
              <a:t>CONCLUSIONE</a:t>
            </a:r>
          </a:p>
        </p:txBody>
      </p:sp>
      <p:sp>
        <p:nvSpPr>
          <p:cNvPr name="AutoShape 4" id="4"/>
          <p:cNvSpPr/>
          <p:nvPr/>
        </p:nvSpPr>
        <p:spPr>
          <a:xfrm>
            <a:off x="8860051" y="5614697"/>
            <a:ext cx="567898" cy="0"/>
          </a:xfrm>
          <a:prstGeom prst="line">
            <a:avLst/>
          </a:prstGeom>
          <a:ln cap="flat" w="38100">
            <a:solidFill>
              <a:srgbClr val="D2B99A"/>
            </a:solidFill>
            <a:prstDash val="solid"/>
            <a:headEnd type="none" len="sm" w="sm"/>
            <a:tailEnd type="none" len="sm" w="sm"/>
          </a:ln>
        </p:spPr>
      </p:sp>
      <p:sp>
        <p:nvSpPr>
          <p:cNvPr name="TextBox 5" id="5"/>
          <p:cNvSpPr txBox="true"/>
          <p:nvPr/>
        </p:nvSpPr>
        <p:spPr>
          <a:xfrm rot="0">
            <a:off x="8860051" y="5825149"/>
            <a:ext cx="567898" cy="686434"/>
          </a:xfrm>
          <a:prstGeom prst="rect">
            <a:avLst/>
          </a:prstGeom>
        </p:spPr>
        <p:txBody>
          <a:bodyPr anchor="t" rtlCol="false" tIns="0" lIns="0" bIns="0" rIns="0">
            <a:spAutoFit/>
          </a:bodyPr>
          <a:lstStyle/>
          <a:p>
            <a:pPr algn="l">
              <a:lnSpc>
                <a:spcPts val="4899"/>
              </a:lnSpc>
            </a:pPr>
            <a:r>
              <a:rPr lang="en-US" sz="4899">
                <a:solidFill>
                  <a:srgbClr val="FFFFFF"/>
                </a:solidFill>
                <a:latin typeface="Poppins Light"/>
                <a:ea typeface="Poppins Light"/>
                <a:cs typeface="Poppins Light"/>
                <a:sym typeface="Poppins Light"/>
              </a:rPr>
              <a:t>01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477250" y="0"/>
            <a:ext cx="9810750" cy="10287000"/>
          </a:xfrm>
          <a:custGeom>
            <a:avLst/>
            <a:gdLst/>
            <a:ahLst/>
            <a:cxnLst/>
            <a:rect r="r" b="b" t="t" l="l"/>
            <a:pathLst>
              <a:path h="10287000" w="9810750">
                <a:moveTo>
                  <a:pt x="0" y="0"/>
                </a:moveTo>
                <a:lnTo>
                  <a:pt x="9810750" y="0"/>
                </a:lnTo>
                <a:lnTo>
                  <a:pt x="9810750" y="10287000"/>
                </a:lnTo>
                <a:lnTo>
                  <a:pt x="0" y="10287000"/>
                </a:lnTo>
                <a:lnTo>
                  <a:pt x="0" y="0"/>
                </a:lnTo>
                <a:close/>
              </a:path>
            </a:pathLst>
          </a:custGeom>
          <a:blipFill>
            <a:blip r:embed="rId2"/>
            <a:stretch>
              <a:fillRect l="-28689" t="0" r="-28689" b="0"/>
            </a:stretch>
          </a:blipFill>
        </p:spPr>
      </p:sp>
      <p:grpSp>
        <p:nvGrpSpPr>
          <p:cNvPr name="Group 3" id="3"/>
          <p:cNvGrpSpPr/>
          <p:nvPr/>
        </p:nvGrpSpPr>
        <p:grpSpPr>
          <a:xfrm rot="-10800000">
            <a:off x="8467725" y="1932"/>
            <a:ext cx="4264457" cy="10287000"/>
            <a:chOff x="0" y="0"/>
            <a:chExt cx="1123149" cy="2709333"/>
          </a:xfrm>
        </p:grpSpPr>
        <p:sp>
          <p:nvSpPr>
            <p:cNvPr name="Freeform 4" id="4"/>
            <p:cNvSpPr/>
            <p:nvPr/>
          </p:nvSpPr>
          <p:spPr>
            <a:xfrm flipH="false" flipV="false" rot="0">
              <a:off x="0" y="0"/>
              <a:ext cx="1123149" cy="2709333"/>
            </a:xfrm>
            <a:custGeom>
              <a:avLst/>
              <a:gdLst/>
              <a:ahLst/>
              <a:cxnLst/>
              <a:rect r="r" b="b" t="t" l="l"/>
              <a:pathLst>
                <a:path h="2709333" w="1123149">
                  <a:moveTo>
                    <a:pt x="0" y="0"/>
                  </a:moveTo>
                  <a:lnTo>
                    <a:pt x="1123149" y="0"/>
                  </a:lnTo>
                  <a:lnTo>
                    <a:pt x="1123149" y="2709333"/>
                  </a:lnTo>
                  <a:lnTo>
                    <a:pt x="0" y="2709333"/>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5" id="5"/>
            <p:cNvSpPr txBox="true"/>
            <p:nvPr/>
          </p:nvSpPr>
          <p:spPr>
            <a:xfrm>
              <a:off x="0" y="9525"/>
              <a:ext cx="1123149" cy="2699808"/>
            </a:xfrm>
            <a:prstGeom prst="rect">
              <a:avLst/>
            </a:prstGeom>
          </p:spPr>
          <p:txBody>
            <a:bodyPr anchor="ctr" rtlCol="false" tIns="50800" lIns="50800" bIns="50800" rIns="50800"/>
            <a:lstStyle/>
            <a:p>
              <a:pPr algn="ctr">
                <a:lnSpc>
                  <a:spcPts val="1800"/>
                </a:lnSpc>
              </a:pPr>
            </a:p>
          </p:txBody>
        </p:sp>
      </p:grpSp>
      <p:sp>
        <p:nvSpPr>
          <p:cNvPr name="Freeform 6" id="6"/>
          <p:cNvSpPr/>
          <p:nvPr/>
        </p:nvSpPr>
        <p:spPr>
          <a:xfrm flipH="false" flipV="false" rot="0">
            <a:off x="-1773645" y="-2084223"/>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3">
              <a:alphaModFix amt="60000"/>
            </a:blip>
            <a:stretch>
              <a:fillRect l="0" t="0" r="0" b="0"/>
            </a:stretch>
          </a:blipFill>
        </p:spPr>
      </p:sp>
      <p:sp>
        <p:nvSpPr>
          <p:cNvPr name="AutoShape 7" id="7"/>
          <p:cNvSpPr/>
          <p:nvPr/>
        </p:nvSpPr>
        <p:spPr>
          <a:xfrm>
            <a:off x="2571750" y="2866444"/>
            <a:ext cx="567898" cy="0"/>
          </a:xfrm>
          <a:prstGeom prst="line">
            <a:avLst/>
          </a:prstGeom>
          <a:ln cap="flat" w="38100">
            <a:solidFill>
              <a:srgbClr val="D2B99A"/>
            </a:solidFill>
            <a:prstDash val="solid"/>
            <a:headEnd type="none" len="sm" w="sm"/>
            <a:tailEnd type="none" len="sm" w="sm"/>
          </a:ln>
        </p:spPr>
      </p:sp>
      <p:sp>
        <p:nvSpPr>
          <p:cNvPr name="TextBox 8" id="8"/>
          <p:cNvSpPr txBox="true"/>
          <p:nvPr/>
        </p:nvSpPr>
        <p:spPr>
          <a:xfrm rot="0">
            <a:off x="2571750" y="1952625"/>
            <a:ext cx="9699421" cy="799465"/>
          </a:xfrm>
          <a:prstGeom prst="rect">
            <a:avLst/>
          </a:prstGeom>
        </p:spPr>
        <p:txBody>
          <a:bodyPr anchor="t" rtlCol="false" tIns="0" lIns="0" bIns="0" rIns="0">
            <a:spAutoFit/>
          </a:bodyPr>
          <a:lstStyle/>
          <a:p>
            <a:pPr algn="l">
              <a:lnSpc>
                <a:spcPts val="5600"/>
              </a:lnSpc>
            </a:pPr>
            <a:r>
              <a:rPr lang="en-US" sz="5600" b="true">
                <a:solidFill>
                  <a:srgbClr val="FFFFFF"/>
                </a:solidFill>
                <a:latin typeface="Poppins Bold"/>
                <a:ea typeface="Poppins Bold"/>
                <a:cs typeface="Poppins Bold"/>
                <a:sym typeface="Poppins Bold"/>
              </a:rPr>
              <a:t>IMPLEMENTAZIONI FUTURE</a:t>
            </a:r>
          </a:p>
        </p:txBody>
      </p:sp>
      <p:grpSp>
        <p:nvGrpSpPr>
          <p:cNvPr name="Group 9" id="9"/>
          <p:cNvGrpSpPr/>
          <p:nvPr/>
        </p:nvGrpSpPr>
        <p:grpSpPr>
          <a:xfrm rot="0">
            <a:off x="728785" y="3832217"/>
            <a:ext cx="7197809" cy="793116"/>
            <a:chOff x="0" y="0"/>
            <a:chExt cx="9597079" cy="1057487"/>
          </a:xfrm>
        </p:grpSpPr>
        <p:sp>
          <p:nvSpPr>
            <p:cNvPr name="TextBox 10" id="10"/>
            <p:cNvSpPr txBox="true"/>
            <p:nvPr/>
          </p:nvSpPr>
          <p:spPr>
            <a:xfrm rot="0">
              <a:off x="0" y="-66675"/>
              <a:ext cx="6349867" cy="566209"/>
            </a:xfrm>
            <a:prstGeom prst="rect">
              <a:avLst/>
            </a:prstGeom>
          </p:spPr>
          <p:txBody>
            <a:bodyPr anchor="t" rtlCol="false" tIns="0" lIns="0" bIns="0" rIns="0">
              <a:spAutoFit/>
            </a:bodyPr>
            <a:lstStyle/>
            <a:p>
              <a:pPr algn="l">
                <a:lnSpc>
                  <a:spcPts val="3499"/>
                </a:lnSpc>
              </a:pPr>
              <a:r>
                <a:rPr lang="en-US" sz="2499" b="true">
                  <a:solidFill>
                    <a:srgbClr val="FFFFFF"/>
                  </a:solidFill>
                  <a:latin typeface="Poppins Bold"/>
                  <a:ea typeface="Poppins Bold"/>
                  <a:cs typeface="Poppins Bold"/>
                  <a:sym typeface="Poppins Bold"/>
                </a:rPr>
                <a:t>Sistema Real Time Nelle città</a:t>
              </a:r>
            </a:p>
          </p:txBody>
        </p:sp>
        <p:sp>
          <p:nvSpPr>
            <p:cNvPr name="TextBox 11" id="11"/>
            <p:cNvSpPr txBox="true"/>
            <p:nvPr/>
          </p:nvSpPr>
          <p:spPr>
            <a:xfrm rot="0">
              <a:off x="297901" y="620184"/>
              <a:ext cx="9299178" cy="437304"/>
            </a:xfrm>
            <a:prstGeom prst="rect">
              <a:avLst/>
            </a:prstGeom>
          </p:spPr>
          <p:txBody>
            <a:bodyPr anchor="t" rtlCol="false" tIns="0" lIns="0" bIns="0" rIns="0">
              <a:spAutoFit/>
            </a:bodyPr>
            <a:lstStyle/>
            <a:p>
              <a:pPr algn="l">
                <a:lnSpc>
                  <a:spcPts val="2659"/>
                </a:lnSpc>
              </a:pPr>
              <a:r>
                <a:rPr lang="en-US" sz="1899">
                  <a:solidFill>
                    <a:srgbClr val="C3C5C6"/>
                  </a:solidFill>
                  <a:latin typeface="Poppins Light"/>
                  <a:ea typeface="Poppins Light"/>
                  <a:cs typeface="Poppins Light"/>
                  <a:sym typeface="Poppins Light"/>
                </a:rPr>
                <a:t>Per distribuire uniformemente i turisti nei punti di interesse </a:t>
              </a:r>
            </a:p>
          </p:txBody>
        </p:sp>
      </p:grpSp>
      <p:grpSp>
        <p:nvGrpSpPr>
          <p:cNvPr name="Group 12" id="12"/>
          <p:cNvGrpSpPr/>
          <p:nvPr/>
        </p:nvGrpSpPr>
        <p:grpSpPr>
          <a:xfrm rot="0">
            <a:off x="728785" y="5949785"/>
            <a:ext cx="7905040" cy="791528"/>
            <a:chOff x="0" y="0"/>
            <a:chExt cx="10540054" cy="1055371"/>
          </a:xfrm>
        </p:grpSpPr>
        <p:sp>
          <p:nvSpPr>
            <p:cNvPr name="TextBox 13" id="13"/>
            <p:cNvSpPr txBox="true"/>
            <p:nvPr/>
          </p:nvSpPr>
          <p:spPr>
            <a:xfrm rot="0">
              <a:off x="0" y="-66675"/>
              <a:ext cx="8523680" cy="566209"/>
            </a:xfrm>
            <a:prstGeom prst="rect">
              <a:avLst/>
            </a:prstGeom>
          </p:spPr>
          <p:txBody>
            <a:bodyPr anchor="t" rtlCol="false" tIns="0" lIns="0" bIns="0" rIns="0">
              <a:spAutoFit/>
            </a:bodyPr>
            <a:lstStyle/>
            <a:p>
              <a:pPr algn="l">
                <a:lnSpc>
                  <a:spcPts val="3499"/>
                </a:lnSpc>
              </a:pPr>
              <a:r>
                <a:rPr lang="en-US" sz="2499" b="true">
                  <a:solidFill>
                    <a:srgbClr val="FFFFFF"/>
                  </a:solidFill>
                  <a:latin typeface="Poppins Bold"/>
                  <a:ea typeface="Poppins Bold"/>
                  <a:cs typeface="Poppins Bold"/>
                  <a:sym typeface="Poppins Bold"/>
                </a:rPr>
                <a:t>Gestione Flussi turistisci su piste da sci</a:t>
              </a:r>
            </a:p>
          </p:txBody>
        </p:sp>
        <p:sp>
          <p:nvSpPr>
            <p:cNvPr name="TextBox 14" id="14"/>
            <p:cNvSpPr txBox="true"/>
            <p:nvPr/>
          </p:nvSpPr>
          <p:spPr>
            <a:xfrm rot="0">
              <a:off x="297901" y="618067"/>
              <a:ext cx="10242153" cy="437304"/>
            </a:xfrm>
            <a:prstGeom prst="rect">
              <a:avLst/>
            </a:prstGeom>
          </p:spPr>
          <p:txBody>
            <a:bodyPr anchor="t" rtlCol="false" tIns="0" lIns="0" bIns="0" rIns="0">
              <a:spAutoFit/>
            </a:bodyPr>
            <a:lstStyle/>
            <a:p>
              <a:pPr algn="l">
                <a:lnSpc>
                  <a:spcPts val="2659"/>
                </a:lnSpc>
              </a:pPr>
              <a:r>
                <a:rPr lang="en-US" sz="1899">
                  <a:solidFill>
                    <a:srgbClr val="C3C5C6"/>
                  </a:solidFill>
                  <a:latin typeface="Poppins Light"/>
                  <a:ea typeface="Poppins Light"/>
                  <a:cs typeface="Poppins Light"/>
                  <a:sym typeface="Poppins Light"/>
                </a:rPr>
                <a:t>Ottimizzazione distribuzione sciatori per evitare sovraffollamento</a:t>
              </a:r>
            </a:p>
          </p:txBody>
        </p:sp>
      </p:grpSp>
      <p:grpSp>
        <p:nvGrpSpPr>
          <p:cNvPr name="Group 15" id="15"/>
          <p:cNvGrpSpPr/>
          <p:nvPr/>
        </p:nvGrpSpPr>
        <p:grpSpPr>
          <a:xfrm rot="0">
            <a:off x="728785" y="8065288"/>
            <a:ext cx="7905040" cy="1126491"/>
            <a:chOff x="0" y="0"/>
            <a:chExt cx="10540054" cy="1501987"/>
          </a:xfrm>
        </p:grpSpPr>
        <p:sp>
          <p:nvSpPr>
            <p:cNvPr name="TextBox 16" id="16"/>
            <p:cNvSpPr txBox="true"/>
            <p:nvPr/>
          </p:nvSpPr>
          <p:spPr>
            <a:xfrm rot="0">
              <a:off x="0" y="-66675"/>
              <a:ext cx="10331286" cy="566209"/>
            </a:xfrm>
            <a:prstGeom prst="rect">
              <a:avLst/>
            </a:prstGeom>
          </p:spPr>
          <p:txBody>
            <a:bodyPr anchor="t" rtlCol="false" tIns="0" lIns="0" bIns="0" rIns="0">
              <a:spAutoFit/>
            </a:bodyPr>
            <a:lstStyle/>
            <a:p>
              <a:pPr algn="l">
                <a:lnSpc>
                  <a:spcPts val="3499"/>
                </a:lnSpc>
              </a:pPr>
              <a:r>
                <a:rPr lang="en-US" sz="2499" b="true">
                  <a:solidFill>
                    <a:srgbClr val="FFFFFF"/>
                  </a:solidFill>
                  <a:latin typeface="Poppins Bold"/>
                  <a:ea typeface="Poppins Bold"/>
                  <a:cs typeface="Poppins Bold"/>
                  <a:sym typeface="Poppins Bold"/>
                </a:rPr>
                <a:t>Assicurazioni turistiche dinamiche</a:t>
              </a:r>
            </a:p>
          </p:txBody>
        </p:sp>
        <p:sp>
          <p:nvSpPr>
            <p:cNvPr name="TextBox 17" id="17"/>
            <p:cNvSpPr txBox="true"/>
            <p:nvPr/>
          </p:nvSpPr>
          <p:spPr>
            <a:xfrm rot="0">
              <a:off x="297901" y="620184"/>
              <a:ext cx="10242153" cy="881804"/>
            </a:xfrm>
            <a:prstGeom prst="rect">
              <a:avLst/>
            </a:prstGeom>
          </p:spPr>
          <p:txBody>
            <a:bodyPr anchor="t" rtlCol="false" tIns="0" lIns="0" bIns="0" rIns="0">
              <a:spAutoFit/>
            </a:bodyPr>
            <a:lstStyle/>
            <a:p>
              <a:pPr algn="l">
                <a:lnSpc>
                  <a:spcPts val="2659"/>
                </a:lnSpc>
              </a:pPr>
              <a:r>
                <a:rPr lang="en-US" sz="1899">
                  <a:solidFill>
                    <a:srgbClr val="C3C5C6"/>
                  </a:solidFill>
                  <a:latin typeface="Poppins Light"/>
                  <a:ea typeface="Poppins Light"/>
                  <a:cs typeface="Poppins Light"/>
                  <a:sym typeface="Poppins Light"/>
                </a:rPr>
                <a:t>Prezzi adeguati sui pattern di mobilità delle visite nei musei e attrazioni</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8860051" y="2866444"/>
            <a:ext cx="567898" cy="0"/>
          </a:xfrm>
          <a:prstGeom prst="line">
            <a:avLst/>
          </a:prstGeom>
          <a:ln cap="flat" w="38100">
            <a:solidFill>
              <a:srgbClr val="D2B99A"/>
            </a:solidFill>
            <a:prstDash val="solid"/>
            <a:headEnd type="none" len="sm" w="sm"/>
            <a:tailEnd type="none" len="sm" w="sm"/>
          </a:ln>
        </p:spPr>
      </p:sp>
      <p:sp>
        <p:nvSpPr>
          <p:cNvPr name="Freeform 3" id="3"/>
          <p:cNvSpPr/>
          <p:nvPr/>
        </p:nvSpPr>
        <p:spPr>
          <a:xfrm flipH="false" flipV="false" rot="267800">
            <a:off x="4402105" y="-676790"/>
            <a:ext cx="9749046" cy="4133595"/>
          </a:xfrm>
          <a:custGeom>
            <a:avLst/>
            <a:gdLst/>
            <a:ahLst/>
            <a:cxnLst/>
            <a:rect r="r" b="b" t="t" l="l"/>
            <a:pathLst>
              <a:path h="4133595" w="9749046">
                <a:moveTo>
                  <a:pt x="0" y="0"/>
                </a:moveTo>
                <a:lnTo>
                  <a:pt x="9749046" y="0"/>
                </a:lnTo>
                <a:lnTo>
                  <a:pt x="9749046" y="4133595"/>
                </a:lnTo>
                <a:lnTo>
                  <a:pt x="0" y="4133595"/>
                </a:lnTo>
                <a:lnTo>
                  <a:pt x="0" y="0"/>
                </a:lnTo>
                <a:close/>
              </a:path>
            </a:pathLst>
          </a:custGeom>
          <a:blipFill>
            <a:blip r:embed="rId2">
              <a:alphaModFix amt="60000"/>
            </a:blip>
            <a:stretch>
              <a:fillRect l="0" t="0" r="0" b="0"/>
            </a:stretch>
          </a:blipFill>
        </p:spPr>
      </p:sp>
      <p:sp>
        <p:nvSpPr>
          <p:cNvPr name="TextBox 4" id="4"/>
          <p:cNvSpPr txBox="true"/>
          <p:nvPr/>
        </p:nvSpPr>
        <p:spPr>
          <a:xfrm rot="0">
            <a:off x="0" y="1952625"/>
            <a:ext cx="18288000" cy="799465"/>
          </a:xfrm>
          <a:prstGeom prst="rect">
            <a:avLst/>
          </a:prstGeom>
        </p:spPr>
        <p:txBody>
          <a:bodyPr anchor="t" rtlCol="false" tIns="0" lIns="0" bIns="0" rIns="0">
            <a:spAutoFit/>
          </a:bodyPr>
          <a:lstStyle/>
          <a:p>
            <a:pPr algn="ctr">
              <a:lnSpc>
                <a:spcPts val="5600"/>
              </a:lnSpc>
            </a:pPr>
            <a:r>
              <a:rPr lang="en-US" b="true" sz="5600">
                <a:solidFill>
                  <a:srgbClr val="FFFFFF"/>
                </a:solidFill>
                <a:latin typeface="Poppins Bold"/>
                <a:ea typeface="Poppins Bold"/>
                <a:cs typeface="Poppins Bold"/>
                <a:sym typeface="Poppins Bold"/>
              </a:rPr>
              <a:t>SUPPORTO PER QUESTO IL LAVORO</a:t>
            </a:r>
          </a:p>
        </p:txBody>
      </p:sp>
      <p:sp>
        <p:nvSpPr>
          <p:cNvPr name="TextBox 5" id="5"/>
          <p:cNvSpPr txBox="true"/>
          <p:nvPr/>
        </p:nvSpPr>
        <p:spPr>
          <a:xfrm rot="0">
            <a:off x="0" y="9182100"/>
            <a:ext cx="18288000" cy="516890"/>
          </a:xfrm>
          <a:prstGeom prst="rect">
            <a:avLst/>
          </a:prstGeom>
        </p:spPr>
        <p:txBody>
          <a:bodyPr anchor="t" rtlCol="false" tIns="0" lIns="0" bIns="0" rIns="0">
            <a:spAutoFit/>
          </a:bodyPr>
          <a:lstStyle/>
          <a:p>
            <a:pPr algn="ctr" marL="0" indent="0" lvl="0">
              <a:lnSpc>
                <a:spcPts val="4060"/>
              </a:lnSpc>
              <a:spcBef>
                <a:spcPct val="0"/>
              </a:spcBef>
            </a:pPr>
            <a:r>
              <a:rPr lang="en-US" sz="2900" i="true" strike="noStrike" u="none">
                <a:solidFill>
                  <a:srgbClr val="C3C5C6"/>
                </a:solidFill>
                <a:latin typeface="Poppins Light Italics"/>
                <a:ea typeface="Poppins Light Italics"/>
                <a:cs typeface="Poppins Light Italics"/>
                <a:sym typeface="Poppins Light Italics"/>
              </a:rPr>
              <a:t>Se vuoi andare veloce, vai da solo. Se vuoi andare lontano, vai insieme</a:t>
            </a:r>
          </a:p>
        </p:txBody>
      </p:sp>
      <p:grpSp>
        <p:nvGrpSpPr>
          <p:cNvPr name="Group 6" id="6"/>
          <p:cNvGrpSpPr/>
          <p:nvPr/>
        </p:nvGrpSpPr>
        <p:grpSpPr>
          <a:xfrm rot="0">
            <a:off x="668382" y="3737649"/>
            <a:ext cx="4216794" cy="1919380"/>
            <a:chOff x="0" y="0"/>
            <a:chExt cx="5622393" cy="2559173"/>
          </a:xfrm>
        </p:grpSpPr>
        <p:sp>
          <p:nvSpPr>
            <p:cNvPr name="Freeform 7" id="7"/>
            <p:cNvSpPr/>
            <p:nvPr/>
          </p:nvSpPr>
          <p:spPr>
            <a:xfrm flipH="false" flipV="false" rot="0">
              <a:off x="2023837" y="0"/>
              <a:ext cx="1405347" cy="1405347"/>
            </a:xfrm>
            <a:custGeom>
              <a:avLst/>
              <a:gdLst/>
              <a:ahLst/>
              <a:cxnLst/>
              <a:rect r="r" b="b" t="t" l="l"/>
              <a:pathLst>
                <a:path h="1405347" w="1405347">
                  <a:moveTo>
                    <a:pt x="0" y="0"/>
                  </a:moveTo>
                  <a:lnTo>
                    <a:pt x="1405347" y="0"/>
                  </a:lnTo>
                  <a:lnTo>
                    <a:pt x="1405347" y="1405347"/>
                  </a:lnTo>
                  <a:lnTo>
                    <a:pt x="0" y="1405347"/>
                  </a:lnTo>
                  <a:lnTo>
                    <a:pt x="0" y="0"/>
                  </a:lnTo>
                  <a:close/>
                </a:path>
              </a:pathLst>
            </a:custGeom>
            <a:blipFill>
              <a:blip r:embed="rId3"/>
              <a:stretch>
                <a:fillRect l="-89420" t="-29994" r="-91788" b="-30646"/>
              </a:stretch>
            </a:blipFill>
          </p:spPr>
        </p:sp>
        <p:sp>
          <p:nvSpPr>
            <p:cNvPr name="TextBox 8" id="8"/>
            <p:cNvSpPr txBox="true"/>
            <p:nvPr/>
          </p:nvSpPr>
          <p:spPr>
            <a:xfrm rot="0">
              <a:off x="2054656" y="1563919"/>
              <a:ext cx="1513081" cy="433412"/>
            </a:xfrm>
            <a:prstGeom prst="rect">
              <a:avLst/>
            </a:prstGeom>
          </p:spPr>
          <p:txBody>
            <a:bodyPr anchor="t" rtlCol="false" tIns="0" lIns="0" bIns="0" rIns="0">
              <a:spAutoFit/>
            </a:bodyPr>
            <a:lstStyle/>
            <a:p>
              <a:pPr algn="l">
                <a:lnSpc>
                  <a:spcPts val="2229"/>
                </a:lnSpc>
              </a:pPr>
              <a:r>
                <a:rPr lang="en-US" sz="2229" b="true">
                  <a:solidFill>
                    <a:srgbClr val="FFFFFF"/>
                  </a:solidFill>
                  <a:latin typeface="Poppins Bold"/>
                  <a:ea typeface="Poppins Bold"/>
                  <a:cs typeface="Poppins Bold"/>
                  <a:sym typeface="Poppins Bold"/>
                </a:rPr>
                <a:t>CINECA</a:t>
              </a:r>
            </a:p>
          </p:txBody>
        </p:sp>
        <p:sp>
          <p:nvSpPr>
            <p:cNvPr name="TextBox 9" id="9"/>
            <p:cNvSpPr txBox="true"/>
            <p:nvPr/>
          </p:nvSpPr>
          <p:spPr>
            <a:xfrm rot="0">
              <a:off x="0" y="2169046"/>
              <a:ext cx="5622393" cy="390126"/>
            </a:xfrm>
            <a:prstGeom prst="rect">
              <a:avLst/>
            </a:prstGeom>
          </p:spPr>
          <p:txBody>
            <a:bodyPr anchor="t" rtlCol="false" tIns="0" lIns="0" bIns="0" rIns="0">
              <a:spAutoFit/>
            </a:bodyPr>
            <a:lstStyle/>
            <a:p>
              <a:pPr algn="l" marL="0" indent="0" lvl="0">
                <a:lnSpc>
                  <a:spcPts val="2374"/>
                </a:lnSpc>
                <a:spcBef>
                  <a:spcPct val="0"/>
                </a:spcBef>
              </a:pPr>
              <a:r>
                <a:rPr lang="en-US" sz="1696" strike="noStrike" u="none">
                  <a:solidFill>
                    <a:srgbClr val="C3C5C6"/>
                  </a:solidFill>
                  <a:latin typeface="Poppins Light"/>
                  <a:ea typeface="Poppins Light"/>
                  <a:cs typeface="Poppins Light"/>
                  <a:sym typeface="Poppins Light"/>
                </a:rPr>
                <a:t>Accesso all'infrastruttura HPC Leonardo</a:t>
              </a:r>
            </a:p>
          </p:txBody>
        </p:sp>
      </p:grpSp>
      <p:grpSp>
        <p:nvGrpSpPr>
          <p:cNvPr name="Group 10" id="10"/>
          <p:cNvGrpSpPr/>
          <p:nvPr/>
        </p:nvGrpSpPr>
        <p:grpSpPr>
          <a:xfrm rot="0">
            <a:off x="7512608" y="3671221"/>
            <a:ext cx="3830681" cy="1985807"/>
            <a:chOff x="0" y="0"/>
            <a:chExt cx="5107574" cy="2647742"/>
          </a:xfrm>
        </p:grpSpPr>
        <p:sp>
          <p:nvSpPr>
            <p:cNvPr name="Freeform 11" id="11"/>
            <p:cNvSpPr/>
            <p:nvPr/>
          </p:nvSpPr>
          <p:spPr>
            <a:xfrm flipH="false" flipV="false" rot="0">
              <a:off x="1577864" y="0"/>
              <a:ext cx="1402530" cy="1402530"/>
            </a:xfrm>
            <a:custGeom>
              <a:avLst/>
              <a:gdLst/>
              <a:ahLst/>
              <a:cxnLst/>
              <a:rect r="r" b="b" t="t" l="l"/>
              <a:pathLst>
                <a:path h="1402530" w="1402530">
                  <a:moveTo>
                    <a:pt x="0" y="0"/>
                  </a:moveTo>
                  <a:lnTo>
                    <a:pt x="1402530" y="0"/>
                  </a:lnTo>
                  <a:lnTo>
                    <a:pt x="1402530" y="1402530"/>
                  </a:lnTo>
                  <a:lnTo>
                    <a:pt x="0" y="1402530"/>
                  </a:lnTo>
                  <a:lnTo>
                    <a:pt x="0" y="0"/>
                  </a:lnTo>
                  <a:close/>
                </a:path>
              </a:pathLst>
            </a:custGeom>
            <a:blipFill>
              <a:blip r:embed="rId4"/>
              <a:stretch>
                <a:fillRect l="-95520" t="-31687" r="-96093" b="-34633"/>
              </a:stretch>
            </a:blipFill>
          </p:spPr>
        </p:sp>
        <p:sp>
          <p:nvSpPr>
            <p:cNvPr name="TextBox 12" id="12"/>
            <p:cNvSpPr txBox="true"/>
            <p:nvPr/>
          </p:nvSpPr>
          <p:spPr>
            <a:xfrm rot="0">
              <a:off x="0" y="1649986"/>
              <a:ext cx="5107574" cy="432505"/>
            </a:xfrm>
            <a:prstGeom prst="rect">
              <a:avLst/>
            </a:prstGeom>
          </p:spPr>
          <p:txBody>
            <a:bodyPr anchor="t" rtlCol="false" tIns="0" lIns="0" bIns="0" rIns="0">
              <a:spAutoFit/>
            </a:bodyPr>
            <a:lstStyle/>
            <a:p>
              <a:pPr algn="l">
                <a:lnSpc>
                  <a:spcPts val="2225"/>
                </a:lnSpc>
              </a:pPr>
              <a:r>
                <a:rPr lang="en-US" sz="2225" b="true">
                  <a:solidFill>
                    <a:srgbClr val="FFFFFF"/>
                  </a:solidFill>
                  <a:latin typeface="Poppins Bold"/>
                  <a:ea typeface="Poppins Bold"/>
                  <a:cs typeface="Poppins Bold"/>
                  <a:sym typeface="Poppins Bold"/>
                </a:rPr>
                <a:t>UNIVERSITÀ DI VERONA</a:t>
              </a:r>
            </a:p>
          </p:txBody>
        </p:sp>
        <p:sp>
          <p:nvSpPr>
            <p:cNvPr name="TextBox 13" id="13"/>
            <p:cNvSpPr txBox="true"/>
            <p:nvPr/>
          </p:nvSpPr>
          <p:spPr>
            <a:xfrm rot="0">
              <a:off x="0" y="2258283"/>
              <a:ext cx="4558257" cy="389459"/>
            </a:xfrm>
            <a:prstGeom prst="rect">
              <a:avLst/>
            </a:prstGeom>
          </p:spPr>
          <p:txBody>
            <a:bodyPr anchor="t" rtlCol="false" tIns="0" lIns="0" bIns="0" rIns="0">
              <a:spAutoFit/>
            </a:bodyPr>
            <a:lstStyle/>
            <a:p>
              <a:pPr algn="l" marL="0" indent="0" lvl="0">
                <a:lnSpc>
                  <a:spcPts val="2369"/>
                </a:lnSpc>
                <a:spcBef>
                  <a:spcPct val="0"/>
                </a:spcBef>
              </a:pPr>
              <a:r>
                <a:rPr lang="en-US" sz="1692">
                  <a:solidFill>
                    <a:srgbClr val="C3C5C6"/>
                  </a:solidFill>
                  <a:latin typeface="Poppins Light"/>
                  <a:ea typeface="Poppins Light"/>
                  <a:cs typeface="Poppins Light"/>
                  <a:sym typeface="Poppins Light"/>
                </a:rPr>
                <a:t>Accesso Al DataSet VeronaCard</a:t>
              </a:r>
            </a:p>
          </p:txBody>
        </p:sp>
      </p:grpSp>
      <p:grpSp>
        <p:nvGrpSpPr>
          <p:cNvPr name="Group 14" id="14"/>
          <p:cNvGrpSpPr/>
          <p:nvPr/>
        </p:nvGrpSpPr>
        <p:grpSpPr>
          <a:xfrm rot="0">
            <a:off x="13033783" y="3671352"/>
            <a:ext cx="4325757" cy="1985807"/>
            <a:chOff x="0" y="0"/>
            <a:chExt cx="5767677" cy="2647742"/>
          </a:xfrm>
        </p:grpSpPr>
        <p:sp>
          <p:nvSpPr>
            <p:cNvPr name="Freeform 15" id="15"/>
            <p:cNvSpPr/>
            <p:nvPr/>
          </p:nvSpPr>
          <p:spPr>
            <a:xfrm flipH="false" flipV="false" rot="0">
              <a:off x="2174124" y="0"/>
              <a:ext cx="1419428" cy="1402530"/>
            </a:xfrm>
            <a:custGeom>
              <a:avLst/>
              <a:gdLst/>
              <a:ahLst/>
              <a:cxnLst/>
              <a:rect r="r" b="b" t="t" l="l"/>
              <a:pathLst>
                <a:path h="1402530" w="1419428">
                  <a:moveTo>
                    <a:pt x="0" y="0"/>
                  </a:moveTo>
                  <a:lnTo>
                    <a:pt x="1419428" y="0"/>
                  </a:lnTo>
                  <a:lnTo>
                    <a:pt x="1419428" y="1402530"/>
                  </a:lnTo>
                  <a:lnTo>
                    <a:pt x="0" y="1402530"/>
                  </a:lnTo>
                  <a:lnTo>
                    <a:pt x="0" y="0"/>
                  </a:lnTo>
                  <a:close/>
                </a:path>
              </a:pathLst>
            </a:custGeom>
            <a:blipFill>
              <a:blip r:embed="rId5"/>
              <a:stretch>
                <a:fillRect l="-96574" t="-33742" r="-97877" b="-36220"/>
              </a:stretch>
            </a:blipFill>
          </p:spPr>
        </p:sp>
        <p:sp>
          <p:nvSpPr>
            <p:cNvPr name="TextBox 16" id="16"/>
            <p:cNvSpPr txBox="true"/>
            <p:nvPr/>
          </p:nvSpPr>
          <p:spPr>
            <a:xfrm rot="0">
              <a:off x="622415" y="1649986"/>
              <a:ext cx="4591570" cy="432505"/>
            </a:xfrm>
            <a:prstGeom prst="rect">
              <a:avLst/>
            </a:prstGeom>
          </p:spPr>
          <p:txBody>
            <a:bodyPr anchor="t" rtlCol="false" tIns="0" lIns="0" bIns="0" rIns="0">
              <a:spAutoFit/>
            </a:bodyPr>
            <a:lstStyle/>
            <a:p>
              <a:pPr algn="l">
                <a:lnSpc>
                  <a:spcPts val="2225"/>
                </a:lnSpc>
              </a:pPr>
              <a:r>
                <a:rPr lang="en-US" sz="2225" b="true">
                  <a:solidFill>
                    <a:srgbClr val="FFFFFF"/>
                  </a:solidFill>
                  <a:latin typeface="Poppins Bold"/>
                  <a:ea typeface="Poppins Bold"/>
                  <a:cs typeface="Poppins Bold"/>
                  <a:sym typeface="Poppins Bold"/>
                </a:rPr>
                <a:t>PROF.SSA MIGLIORINI</a:t>
              </a:r>
            </a:p>
          </p:txBody>
        </p:sp>
        <p:sp>
          <p:nvSpPr>
            <p:cNvPr name="TextBox 17" id="17"/>
            <p:cNvSpPr txBox="true"/>
            <p:nvPr/>
          </p:nvSpPr>
          <p:spPr>
            <a:xfrm rot="0">
              <a:off x="0" y="2258283"/>
              <a:ext cx="5767677" cy="389459"/>
            </a:xfrm>
            <a:prstGeom prst="rect">
              <a:avLst/>
            </a:prstGeom>
          </p:spPr>
          <p:txBody>
            <a:bodyPr anchor="t" rtlCol="false" tIns="0" lIns="0" bIns="0" rIns="0">
              <a:spAutoFit/>
            </a:bodyPr>
            <a:lstStyle/>
            <a:p>
              <a:pPr algn="l" marL="0" indent="0" lvl="0">
                <a:lnSpc>
                  <a:spcPts val="2369"/>
                </a:lnSpc>
                <a:spcBef>
                  <a:spcPct val="0"/>
                </a:spcBef>
              </a:pPr>
              <a:r>
                <a:rPr lang="en-US" sz="1692">
                  <a:solidFill>
                    <a:srgbClr val="C3C5C6"/>
                  </a:solidFill>
                  <a:latin typeface="Poppins Light"/>
                  <a:ea typeface="Poppins Light"/>
                  <a:cs typeface="Poppins Light"/>
                  <a:sym typeface="Poppins Light"/>
                </a:rPr>
                <a:t>Supervisione e guida durante lo sviluppo</a:t>
              </a:r>
            </a:p>
          </p:txBody>
        </p:sp>
      </p:grpSp>
      <p:grpSp>
        <p:nvGrpSpPr>
          <p:cNvPr name="Group 18" id="18"/>
          <p:cNvGrpSpPr/>
          <p:nvPr/>
        </p:nvGrpSpPr>
        <p:grpSpPr>
          <a:xfrm rot="0">
            <a:off x="4545063" y="6041628"/>
            <a:ext cx="3588114" cy="2077586"/>
            <a:chOff x="0" y="0"/>
            <a:chExt cx="4784153" cy="2770114"/>
          </a:xfrm>
        </p:grpSpPr>
        <p:sp>
          <p:nvSpPr>
            <p:cNvPr name="Freeform 19" id="19"/>
            <p:cNvSpPr/>
            <p:nvPr/>
          </p:nvSpPr>
          <p:spPr>
            <a:xfrm flipH="false" flipV="false" rot="0">
              <a:off x="1797908" y="0"/>
              <a:ext cx="1484280" cy="1469869"/>
            </a:xfrm>
            <a:custGeom>
              <a:avLst/>
              <a:gdLst/>
              <a:ahLst/>
              <a:cxnLst/>
              <a:rect r="r" b="b" t="t" l="l"/>
              <a:pathLst>
                <a:path h="1469869" w="1484280">
                  <a:moveTo>
                    <a:pt x="0" y="0"/>
                  </a:moveTo>
                  <a:lnTo>
                    <a:pt x="1484280" y="0"/>
                  </a:lnTo>
                  <a:lnTo>
                    <a:pt x="1484280" y="1469869"/>
                  </a:lnTo>
                  <a:lnTo>
                    <a:pt x="0" y="1469869"/>
                  </a:lnTo>
                  <a:lnTo>
                    <a:pt x="0" y="0"/>
                  </a:lnTo>
                  <a:close/>
                </a:path>
              </a:pathLst>
            </a:custGeom>
            <a:blipFill>
              <a:blip r:embed="rId6"/>
              <a:stretch>
                <a:fillRect l="-94563" t="-32355" r="-93469" b="-33534"/>
              </a:stretch>
            </a:blipFill>
          </p:spPr>
        </p:sp>
        <p:sp>
          <p:nvSpPr>
            <p:cNvPr name="TextBox 20" id="20"/>
            <p:cNvSpPr txBox="true"/>
            <p:nvPr/>
          </p:nvSpPr>
          <p:spPr>
            <a:xfrm rot="0">
              <a:off x="603979" y="1737817"/>
              <a:ext cx="3572844" cy="444661"/>
            </a:xfrm>
            <a:prstGeom prst="rect">
              <a:avLst/>
            </a:prstGeom>
          </p:spPr>
          <p:txBody>
            <a:bodyPr anchor="t" rtlCol="false" tIns="0" lIns="0" bIns="0" rIns="0">
              <a:spAutoFit/>
            </a:bodyPr>
            <a:lstStyle/>
            <a:p>
              <a:pPr algn="l">
                <a:lnSpc>
                  <a:spcPts val="2331"/>
                </a:lnSpc>
              </a:pPr>
              <a:r>
                <a:rPr lang="en-US" sz="2331" b="true">
                  <a:solidFill>
                    <a:srgbClr val="FFFFFF"/>
                  </a:solidFill>
                  <a:latin typeface="Poppins Bold"/>
                  <a:ea typeface="Poppins Bold"/>
                  <a:cs typeface="Poppins Bold"/>
                  <a:sym typeface="Poppins Bold"/>
                </a:rPr>
                <a:t>AMICI E COLLEGHI</a:t>
              </a:r>
            </a:p>
          </p:txBody>
        </p:sp>
        <p:sp>
          <p:nvSpPr>
            <p:cNvPr name="TextBox 21" id="21"/>
            <p:cNvSpPr txBox="true"/>
            <p:nvPr/>
          </p:nvSpPr>
          <p:spPr>
            <a:xfrm rot="0">
              <a:off x="0" y="2374225"/>
              <a:ext cx="4784153" cy="395889"/>
            </a:xfrm>
            <a:prstGeom prst="rect">
              <a:avLst/>
            </a:prstGeom>
          </p:spPr>
          <p:txBody>
            <a:bodyPr anchor="t" rtlCol="false" tIns="0" lIns="0" bIns="0" rIns="0">
              <a:spAutoFit/>
            </a:bodyPr>
            <a:lstStyle/>
            <a:p>
              <a:pPr algn="l" marL="0" indent="0" lvl="0">
                <a:lnSpc>
                  <a:spcPts val="2483"/>
                </a:lnSpc>
                <a:spcBef>
                  <a:spcPct val="0"/>
                </a:spcBef>
              </a:pPr>
              <a:r>
                <a:rPr lang="en-US" sz="1773">
                  <a:solidFill>
                    <a:srgbClr val="C3C5C6"/>
                  </a:solidFill>
                  <a:latin typeface="Poppins Light"/>
                  <a:ea typeface="Poppins Light"/>
                  <a:cs typeface="Poppins Light"/>
                  <a:sym typeface="Poppins Light"/>
                </a:rPr>
                <a:t>Sostegn</a:t>
              </a:r>
              <a:r>
                <a:rPr lang="en-US" sz="1773" strike="noStrike" u="none">
                  <a:solidFill>
                    <a:srgbClr val="C3C5C6"/>
                  </a:solidFill>
                  <a:latin typeface="Poppins Light"/>
                  <a:ea typeface="Poppins Light"/>
                  <a:cs typeface="Poppins Light"/>
                  <a:sym typeface="Poppins Light"/>
                </a:rPr>
                <a:t>o ne</a:t>
              </a:r>
              <a:r>
                <a:rPr lang="en-US" sz="1773" strike="noStrike" u="none">
                  <a:solidFill>
                    <a:srgbClr val="C3C5C6"/>
                  </a:solidFill>
                  <a:latin typeface="Poppins Light"/>
                  <a:ea typeface="Poppins Light"/>
                  <a:cs typeface="Poppins Light"/>
                  <a:sym typeface="Poppins Light"/>
                </a:rPr>
                <a:t>i</a:t>
              </a:r>
              <a:r>
                <a:rPr lang="en-US" sz="1773" strike="noStrike" u="none">
                  <a:solidFill>
                    <a:srgbClr val="C3C5C6"/>
                  </a:solidFill>
                  <a:latin typeface="Poppins Light"/>
                  <a:ea typeface="Poppins Light"/>
                  <a:cs typeface="Poppins Light"/>
                  <a:sym typeface="Poppins Light"/>
                </a:rPr>
                <a:t> </a:t>
              </a:r>
              <a:r>
                <a:rPr lang="en-US" sz="1773" strike="noStrike" u="none">
                  <a:solidFill>
                    <a:srgbClr val="C3C5C6"/>
                  </a:solidFill>
                  <a:latin typeface="Poppins Light"/>
                  <a:ea typeface="Poppins Light"/>
                  <a:cs typeface="Poppins Light"/>
                  <a:sym typeface="Poppins Light"/>
                </a:rPr>
                <a:t>mome</a:t>
              </a:r>
              <a:r>
                <a:rPr lang="en-US" sz="1773" strike="noStrike" u="none">
                  <a:solidFill>
                    <a:srgbClr val="C3C5C6"/>
                  </a:solidFill>
                  <a:latin typeface="Poppins Light"/>
                  <a:ea typeface="Poppins Light"/>
                  <a:cs typeface="Poppins Light"/>
                  <a:sym typeface="Poppins Light"/>
                </a:rPr>
                <a:t>nti p</a:t>
              </a:r>
              <a:r>
                <a:rPr lang="en-US" sz="1773" strike="noStrike" u="none">
                  <a:solidFill>
                    <a:srgbClr val="C3C5C6"/>
                  </a:solidFill>
                  <a:latin typeface="Poppins Light"/>
                  <a:ea typeface="Poppins Light"/>
                  <a:cs typeface="Poppins Light"/>
                  <a:sym typeface="Poppins Light"/>
                </a:rPr>
                <a:t>iù </a:t>
              </a:r>
              <a:r>
                <a:rPr lang="en-US" sz="1773" strike="noStrike" u="none">
                  <a:solidFill>
                    <a:srgbClr val="C3C5C6"/>
                  </a:solidFill>
                  <a:latin typeface="Poppins Light"/>
                  <a:ea typeface="Poppins Light"/>
                  <a:cs typeface="Poppins Light"/>
                  <a:sym typeface="Poppins Light"/>
                </a:rPr>
                <a:t>cri</a:t>
              </a:r>
              <a:r>
                <a:rPr lang="en-US" sz="1773" strike="noStrike" u="none">
                  <a:solidFill>
                    <a:srgbClr val="C3C5C6"/>
                  </a:solidFill>
                  <a:latin typeface="Poppins Light"/>
                  <a:ea typeface="Poppins Light"/>
                  <a:cs typeface="Poppins Light"/>
                  <a:sym typeface="Poppins Light"/>
                </a:rPr>
                <a:t>t</a:t>
              </a:r>
              <a:r>
                <a:rPr lang="en-US" sz="1773" strike="noStrike" u="none">
                  <a:solidFill>
                    <a:srgbClr val="C3C5C6"/>
                  </a:solidFill>
                  <a:latin typeface="Poppins Light"/>
                  <a:ea typeface="Poppins Light"/>
                  <a:cs typeface="Poppins Light"/>
                  <a:sym typeface="Poppins Light"/>
                </a:rPr>
                <a:t>i</a:t>
              </a:r>
              <a:r>
                <a:rPr lang="en-US" sz="1773" strike="noStrike" u="none">
                  <a:solidFill>
                    <a:srgbClr val="C3C5C6"/>
                  </a:solidFill>
                  <a:latin typeface="Poppins Light"/>
                  <a:ea typeface="Poppins Light"/>
                  <a:cs typeface="Poppins Light"/>
                  <a:sym typeface="Poppins Light"/>
                </a:rPr>
                <a:t>c</a:t>
              </a:r>
              <a:r>
                <a:rPr lang="en-US" sz="1773" strike="noStrike" u="none">
                  <a:solidFill>
                    <a:srgbClr val="C3C5C6"/>
                  </a:solidFill>
                  <a:latin typeface="Poppins Light"/>
                  <a:ea typeface="Poppins Light"/>
                  <a:cs typeface="Poppins Light"/>
                  <a:sym typeface="Poppins Light"/>
                </a:rPr>
                <a:t>i</a:t>
              </a:r>
            </a:p>
          </p:txBody>
        </p:sp>
      </p:grpSp>
      <p:grpSp>
        <p:nvGrpSpPr>
          <p:cNvPr name="Group 22" id="22"/>
          <p:cNvGrpSpPr/>
          <p:nvPr/>
        </p:nvGrpSpPr>
        <p:grpSpPr>
          <a:xfrm rot="0">
            <a:off x="9936042" y="6041628"/>
            <a:ext cx="5017635" cy="2077586"/>
            <a:chOff x="0" y="0"/>
            <a:chExt cx="6690179" cy="2770114"/>
          </a:xfrm>
        </p:grpSpPr>
        <p:sp>
          <p:nvSpPr>
            <p:cNvPr name="Freeform 23" id="23"/>
            <p:cNvSpPr/>
            <p:nvPr/>
          </p:nvSpPr>
          <p:spPr>
            <a:xfrm flipH="false" flipV="false" rot="0">
              <a:off x="2559754" y="0"/>
              <a:ext cx="1526539" cy="1526539"/>
            </a:xfrm>
            <a:custGeom>
              <a:avLst/>
              <a:gdLst/>
              <a:ahLst/>
              <a:cxnLst/>
              <a:rect r="r" b="b" t="t" l="l"/>
              <a:pathLst>
                <a:path h="1526539" w="1526539">
                  <a:moveTo>
                    <a:pt x="0" y="0"/>
                  </a:moveTo>
                  <a:lnTo>
                    <a:pt x="1526539" y="0"/>
                  </a:lnTo>
                  <a:lnTo>
                    <a:pt x="1526539" y="1526539"/>
                  </a:lnTo>
                  <a:lnTo>
                    <a:pt x="0" y="1526539"/>
                  </a:lnTo>
                  <a:lnTo>
                    <a:pt x="0" y="0"/>
                  </a:lnTo>
                  <a:close/>
                </a:path>
              </a:pathLst>
            </a:custGeom>
            <a:blipFill>
              <a:blip r:embed="rId7"/>
              <a:stretch>
                <a:fillRect l="-95530" t="-31946" r="-93804" b="-33074"/>
              </a:stretch>
            </a:blipFill>
          </p:spPr>
        </p:sp>
        <p:sp>
          <p:nvSpPr>
            <p:cNvPr name="TextBox 24" id="24"/>
            <p:cNvSpPr txBox="true"/>
            <p:nvPr/>
          </p:nvSpPr>
          <p:spPr>
            <a:xfrm rot="0">
              <a:off x="2400272" y="1774529"/>
              <a:ext cx="1873537" cy="433560"/>
            </a:xfrm>
            <a:prstGeom prst="rect">
              <a:avLst/>
            </a:prstGeom>
          </p:spPr>
          <p:txBody>
            <a:bodyPr anchor="t" rtlCol="false" tIns="0" lIns="0" bIns="0" rIns="0">
              <a:spAutoFit/>
            </a:bodyPr>
            <a:lstStyle/>
            <a:p>
              <a:pPr algn="l">
                <a:lnSpc>
                  <a:spcPts val="2230"/>
                </a:lnSpc>
              </a:pPr>
              <a:r>
                <a:rPr lang="en-US" sz="2230" b="true">
                  <a:solidFill>
                    <a:srgbClr val="FFFFFF"/>
                  </a:solidFill>
                  <a:latin typeface="Poppins Bold"/>
                  <a:ea typeface="Poppins Bold"/>
                  <a:cs typeface="Poppins Bold"/>
                  <a:sym typeface="Poppins Bold"/>
                </a:rPr>
                <a:t>FAMIGLIA</a:t>
              </a:r>
            </a:p>
          </p:txBody>
        </p:sp>
        <p:sp>
          <p:nvSpPr>
            <p:cNvPr name="TextBox 25" id="25"/>
            <p:cNvSpPr txBox="true"/>
            <p:nvPr/>
          </p:nvSpPr>
          <p:spPr>
            <a:xfrm rot="0">
              <a:off x="0" y="2379879"/>
              <a:ext cx="6690179" cy="390235"/>
            </a:xfrm>
            <a:prstGeom prst="rect">
              <a:avLst/>
            </a:prstGeom>
          </p:spPr>
          <p:txBody>
            <a:bodyPr anchor="t" rtlCol="false" tIns="0" lIns="0" bIns="0" rIns="0">
              <a:spAutoFit/>
            </a:bodyPr>
            <a:lstStyle/>
            <a:p>
              <a:pPr algn="l" marL="0" indent="0" lvl="0">
                <a:lnSpc>
                  <a:spcPts val="2375"/>
                </a:lnSpc>
                <a:spcBef>
                  <a:spcPct val="0"/>
                </a:spcBef>
              </a:pPr>
              <a:r>
                <a:rPr lang="en-US" sz="1696">
                  <a:solidFill>
                    <a:srgbClr val="C3C5C6"/>
                  </a:solidFill>
                  <a:latin typeface="Poppins Light"/>
                  <a:ea typeface="Poppins Light"/>
                  <a:cs typeface="Poppins Light"/>
                  <a:sym typeface="Poppins Light"/>
                </a:rPr>
                <a:t>Support</a:t>
              </a:r>
              <a:r>
                <a:rPr lang="en-US" sz="1696" strike="noStrike" u="none">
                  <a:solidFill>
                    <a:srgbClr val="C3C5C6"/>
                  </a:solidFill>
                  <a:latin typeface="Poppins Light"/>
                  <a:ea typeface="Poppins Light"/>
                  <a:cs typeface="Poppins Light"/>
                  <a:sym typeface="Poppins Light"/>
                </a:rPr>
                <a:t>o </a:t>
              </a:r>
              <a:r>
                <a:rPr lang="en-US" sz="1696" strike="noStrike" u="none">
                  <a:solidFill>
                    <a:srgbClr val="C3C5C6"/>
                  </a:solidFill>
                  <a:latin typeface="Poppins Light"/>
                  <a:ea typeface="Poppins Light"/>
                  <a:cs typeface="Poppins Light"/>
                  <a:sym typeface="Poppins Light"/>
                </a:rPr>
                <a:t>dur</a:t>
              </a:r>
              <a:r>
                <a:rPr lang="en-US" sz="1696" strike="noStrike" u="none">
                  <a:solidFill>
                    <a:srgbClr val="C3C5C6"/>
                  </a:solidFill>
                  <a:latin typeface="Poppins Light"/>
                  <a:ea typeface="Poppins Light"/>
                  <a:cs typeface="Poppins Light"/>
                  <a:sym typeface="Poppins Light"/>
                </a:rPr>
                <a:t>a</a:t>
              </a:r>
              <a:r>
                <a:rPr lang="en-US" sz="1696" strike="noStrike" u="none">
                  <a:solidFill>
                    <a:srgbClr val="C3C5C6"/>
                  </a:solidFill>
                  <a:latin typeface="Poppins Light"/>
                  <a:ea typeface="Poppins Light"/>
                  <a:cs typeface="Poppins Light"/>
                  <a:sym typeface="Poppins Light"/>
                </a:rPr>
                <a:t>nte </a:t>
              </a:r>
              <a:r>
                <a:rPr lang="en-US" sz="1696" strike="noStrike" u="none">
                  <a:solidFill>
                    <a:srgbClr val="C3C5C6"/>
                  </a:solidFill>
                  <a:latin typeface="Poppins Light"/>
                  <a:ea typeface="Poppins Light"/>
                  <a:cs typeface="Poppins Light"/>
                  <a:sym typeface="Poppins Light"/>
                </a:rPr>
                <a:t>l'int</a:t>
              </a:r>
              <a:r>
                <a:rPr lang="en-US" sz="1696" strike="noStrike" u="none">
                  <a:solidFill>
                    <a:srgbClr val="C3C5C6"/>
                  </a:solidFill>
                  <a:latin typeface="Poppins Light"/>
                  <a:ea typeface="Poppins Light"/>
                  <a:cs typeface="Poppins Light"/>
                  <a:sym typeface="Poppins Light"/>
                </a:rPr>
                <a:t>e</a:t>
              </a:r>
              <a:r>
                <a:rPr lang="en-US" sz="1696" strike="noStrike" u="none">
                  <a:solidFill>
                    <a:srgbClr val="C3C5C6"/>
                  </a:solidFill>
                  <a:latin typeface="Poppins Light"/>
                  <a:ea typeface="Poppins Light"/>
                  <a:cs typeface="Poppins Light"/>
                  <a:sym typeface="Poppins Light"/>
                </a:rPr>
                <a:t>r</a:t>
              </a:r>
              <a:r>
                <a:rPr lang="en-US" sz="1696" strike="noStrike" u="none">
                  <a:solidFill>
                    <a:srgbClr val="C3C5C6"/>
                  </a:solidFill>
                  <a:latin typeface="Poppins Light"/>
                  <a:ea typeface="Poppins Light"/>
                  <a:cs typeface="Poppins Light"/>
                  <a:sym typeface="Poppins Light"/>
                </a:rPr>
                <a:t>o</a:t>
              </a:r>
              <a:r>
                <a:rPr lang="en-US" sz="1696" strike="noStrike" u="none">
                  <a:solidFill>
                    <a:srgbClr val="C3C5C6"/>
                  </a:solidFill>
                  <a:latin typeface="Poppins Light"/>
                  <a:ea typeface="Poppins Light"/>
                  <a:cs typeface="Poppins Light"/>
                  <a:sym typeface="Poppins Light"/>
                </a:rPr>
                <a:t> </a:t>
              </a:r>
              <a:r>
                <a:rPr lang="en-US" sz="1696" strike="noStrike" u="none">
                  <a:solidFill>
                    <a:srgbClr val="C3C5C6"/>
                  </a:solidFill>
                  <a:latin typeface="Poppins Light"/>
                  <a:ea typeface="Poppins Light"/>
                  <a:cs typeface="Poppins Light"/>
                  <a:sym typeface="Poppins Light"/>
                </a:rPr>
                <a:t>p</a:t>
              </a:r>
              <a:r>
                <a:rPr lang="en-US" sz="1696" strike="noStrike" u="none">
                  <a:solidFill>
                    <a:srgbClr val="C3C5C6"/>
                  </a:solidFill>
                  <a:latin typeface="Poppins Light"/>
                  <a:ea typeface="Poppins Light"/>
                  <a:cs typeface="Poppins Light"/>
                  <a:sym typeface="Poppins Light"/>
                </a:rPr>
                <a:t>e</a:t>
              </a:r>
              <a:r>
                <a:rPr lang="en-US" sz="1696" strike="noStrike" u="none">
                  <a:solidFill>
                    <a:srgbClr val="C3C5C6"/>
                  </a:solidFill>
                  <a:latin typeface="Poppins Light"/>
                  <a:ea typeface="Poppins Light"/>
                  <a:cs typeface="Poppins Light"/>
                  <a:sym typeface="Poppins Light"/>
                </a:rPr>
                <a:t>rc</a:t>
              </a:r>
              <a:r>
                <a:rPr lang="en-US" sz="1696" strike="noStrike" u="none">
                  <a:solidFill>
                    <a:srgbClr val="C3C5C6"/>
                  </a:solidFill>
                  <a:latin typeface="Poppins Light"/>
                  <a:ea typeface="Poppins Light"/>
                  <a:cs typeface="Poppins Light"/>
                  <a:sym typeface="Poppins Light"/>
                </a:rPr>
                <a:t>or</a:t>
              </a:r>
              <a:r>
                <a:rPr lang="en-US" sz="1696" strike="noStrike" u="none">
                  <a:solidFill>
                    <a:srgbClr val="C3C5C6"/>
                  </a:solidFill>
                  <a:latin typeface="Poppins Light"/>
                  <a:ea typeface="Poppins Light"/>
                  <a:cs typeface="Poppins Light"/>
                  <a:sym typeface="Poppins Light"/>
                </a:rPr>
                <a:t>s</a:t>
              </a:r>
              <a:r>
                <a:rPr lang="en-US" sz="1696" strike="noStrike" u="none">
                  <a:solidFill>
                    <a:srgbClr val="C3C5C6"/>
                  </a:solidFill>
                  <a:latin typeface="Poppins Light"/>
                  <a:ea typeface="Poppins Light"/>
                  <a:cs typeface="Poppins Light"/>
                  <a:sym typeface="Poppins Light"/>
                </a:rPr>
                <a:t>o </a:t>
              </a:r>
              <a:r>
                <a:rPr lang="en-US" sz="1696" strike="noStrike" u="none">
                  <a:solidFill>
                    <a:srgbClr val="C3C5C6"/>
                  </a:solidFill>
                  <a:latin typeface="Poppins Light"/>
                  <a:ea typeface="Poppins Light"/>
                  <a:cs typeface="Poppins Light"/>
                  <a:sym typeface="Poppins Light"/>
                </a:rPr>
                <a:t>uni</a:t>
              </a:r>
              <a:r>
                <a:rPr lang="en-US" sz="1696" strike="noStrike" u="none">
                  <a:solidFill>
                    <a:srgbClr val="C3C5C6"/>
                  </a:solidFill>
                  <a:latin typeface="Poppins Light"/>
                  <a:ea typeface="Poppins Light"/>
                  <a:cs typeface="Poppins Light"/>
                  <a:sym typeface="Poppins Light"/>
                </a:rPr>
                <a:t>vers</a:t>
              </a:r>
              <a:r>
                <a:rPr lang="en-US" sz="1696" strike="noStrike" u="none">
                  <a:solidFill>
                    <a:srgbClr val="C3C5C6"/>
                  </a:solidFill>
                  <a:latin typeface="Poppins Light"/>
                  <a:ea typeface="Poppins Light"/>
                  <a:cs typeface="Poppins Light"/>
                  <a:sym typeface="Poppins Light"/>
                </a:rPr>
                <a:t>ita</a:t>
              </a:r>
              <a:r>
                <a:rPr lang="en-US" sz="1696" strike="noStrike" u="none">
                  <a:solidFill>
                    <a:srgbClr val="C3C5C6"/>
                  </a:solidFill>
                  <a:latin typeface="Poppins Light"/>
                  <a:ea typeface="Poppins Light"/>
                  <a:cs typeface="Poppins Light"/>
                  <a:sym typeface="Poppins Light"/>
                </a:rPr>
                <a:t>r</a:t>
              </a:r>
              <a:r>
                <a:rPr lang="en-US" sz="1696" strike="noStrike" u="none">
                  <a:solidFill>
                    <a:srgbClr val="C3C5C6"/>
                  </a:solidFill>
                  <a:latin typeface="Poppins Light"/>
                  <a:ea typeface="Poppins Light"/>
                  <a:cs typeface="Poppins Light"/>
                  <a:sym typeface="Poppins Light"/>
                </a:rPr>
                <a:t>i</a:t>
              </a:r>
              <a:r>
                <a:rPr lang="en-US" sz="1696" strike="noStrike" u="none">
                  <a:solidFill>
                    <a:srgbClr val="C3C5C6"/>
                  </a:solidFill>
                  <a:latin typeface="Poppins Light"/>
                  <a:ea typeface="Poppins Light"/>
                  <a:cs typeface="Poppins Light"/>
                  <a:sym typeface="Poppins Light"/>
                </a:rPr>
                <a:t>o</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99740" y="1755043"/>
            <a:ext cx="15131024" cy="6415554"/>
          </a:xfrm>
          <a:custGeom>
            <a:avLst/>
            <a:gdLst/>
            <a:ahLst/>
            <a:cxnLst/>
            <a:rect r="r" b="b" t="t" l="l"/>
            <a:pathLst>
              <a:path h="6415554" w="15131024">
                <a:moveTo>
                  <a:pt x="0" y="0"/>
                </a:moveTo>
                <a:lnTo>
                  <a:pt x="15131024" y="0"/>
                </a:lnTo>
                <a:lnTo>
                  <a:pt x="15131024" y="6415554"/>
                </a:lnTo>
                <a:lnTo>
                  <a:pt x="0" y="6415554"/>
                </a:lnTo>
                <a:lnTo>
                  <a:pt x="0" y="0"/>
                </a:lnTo>
                <a:close/>
              </a:path>
            </a:pathLst>
          </a:custGeom>
          <a:blipFill>
            <a:blip r:embed="rId2">
              <a:alphaModFix amt="60000"/>
            </a:blip>
            <a:stretch>
              <a:fillRect l="0" t="0" r="0" b="0"/>
            </a:stretch>
          </a:blipFill>
        </p:spPr>
      </p:sp>
      <p:grpSp>
        <p:nvGrpSpPr>
          <p:cNvPr name="Group 3" id="3"/>
          <p:cNvGrpSpPr/>
          <p:nvPr/>
        </p:nvGrpSpPr>
        <p:grpSpPr>
          <a:xfrm rot="0">
            <a:off x="1969294" y="8762841"/>
            <a:ext cx="15256952" cy="754380"/>
            <a:chOff x="0" y="0"/>
            <a:chExt cx="20342602" cy="1005841"/>
          </a:xfrm>
        </p:grpSpPr>
        <p:sp>
          <p:nvSpPr>
            <p:cNvPr name="TextBox 4" id="4"/>
            <p:cNvSpPr txBox="true"/>
            <p:nvPr/>
          </p:nvSpPr>
          <p:spPr>
            <a:xfrm rot="0">
              <a:off x="0" y="-66675"/>
              <a:ext cx="2349550" cy="544195"/>
            </a:xfrm>
            <a:prstGeom prst="rect">
              <a:avLst/>
            </a:prstGeom>
          </p:spPr>
          <p:txBody>
            <a:bodyPr anchor="t" rtlCol="false" tIns="0" lIns="0" bIns="0" rIns="0">
              <a:spAutoFit/>
            </a:bodyPr>
            <a:lstStyle/>
            <a:p>
              <a:pPr algn="l">
                <a:lnSpc>
                  <a:spcPts val="3359"/>
                </a:lnSpc>
              </a:pPr>
              <a:r>
                <a:rPr lang="en-US" sz="2399">
                  <a:solidFill>
                    <a:srgbClr val="FFFFFF"/>
                  </a:solidFill>
                  <a:latin typeface="Poppins"/>
                  <a:ea typeface="Poppins"/>
                  <a:cs typeface="Poppins"/>
                  <a:sym typeface="Poppins"/>
                </a:rPr>
                <a:t>Telefono</a:t>
              </a:r>
            </a:p>
          </p:txBody>
        </p:sp>
        <p:sp>
          <p:nvSpPr>
            <p:cNvPr name="TextBox 5" id="5"/>
            <p:cNvSpPr txBox="true"/>
            <p:nvPr/>
          </p:nvSpPr>
          <p:spPr>
            <a:xfrm rot="0">
              <a:off x="5966619" y="-51012"/>
              <a:ext cx="1173369" cy="544195"/>
            </a:xfrm>
            <a:prstGeom prst="rect">
              <a:avLst/>
            </a:prstGeom>
          </p:spPr>
          <p:txBody>
            <a:bodyPr anchor="t" rtlCol="false" tIns="0" lIns="0" bIns="0" rIns="0">
              <a:spAutoFit/>
            </a:bodyPr>
            <a:lstStyle/>
            <a:p>
              <a:pPr algn="l">
                <a:lnSpc>
                  <a:spcPts val="3359"/>
                </a:lnSpc>
              </a:pPr>
              <a:r>
                <a:rPr lang="en-US" sz="2399">
                  <a:solidFill>
                    <a:srgbClr val="FFFFFF"/>
                  </a:solidFill>
                  <a:latin typeface="Poppins"/>
                  <a:ea typeface="Poppins"/>
                  <a:cs typeface="Poppins"/>
                  <a:sym typeface="Poppins"/>
                </a:rPr>
                <a:t>Email</a:t>
              </a:r>
            </a:p>
          </p:txBody>
        </p:sp>
        <p:sp>
          <p:nvSpPr>
            <p:cNvPr name="TextBox 6" id="6"/>
            <p:cNvSpPr txBox="true"/>
            <p:nvPr/>
          </p:nvSpPr>
          <p:spPr>
            <a:xfrm rot="0">
              <a:off x="13976747" y="-66675"/>
              <a:ext cx="6365855" cy="544195"/>
            </a:xfrm>
            <a:prstGeom prst="rect">
              <a:avLst/>
            </a:prstGeom>
          </p:spPr>
          <p:txBody>
            <a:bodyPr anchor="t" rtlCol="false" tIns="0" lIns="0" bIns="0" rIns="0">
              <a:spAutoFit/>
            </a:bodyPr>
            <a:lstStyle/>
            <a:p>
              <a:pPr algn="l">
                <a:lnSpc>
                  <a:spcPts val="3359"/>
                </a:lnSpc>
              </a:pPr>
              <a:r>
                <a:rPr lang="en-US" sz="2399">
                  <a:solidFill>
                    <a:srgbClr val="FFFFFF"/>
                  </a:solidFill>
                  <a:latin typeface="Poppins"/>
                  <a:ea typeface="Poppins"/>
                  <a:cs typeface="Poppins"/>
                  <a:sym typeface="Poppins"/>
                </a:rPr>
                <a:t>Dettagli Implementativi</a:t>
              </a:r>
            </a:p>
          </p:txBody>
        </p:sp>
        <p:sp>
          <p:nvSpPr>
            <p:cNvPr name="TextBox 7" id="7"/>
            <p:cNvSpPr txBox="true"/>
            <p:nvPr/>
          </p:nvSpPr>
          <p:spPr>
            <a:xfrm rot="0">
              <a:off x="0" y="486833"/>
              <a:ext cx="3400154" cy="503344"/>
            </a:xfrm>
            <a:prstGeom prst="rect">
              <a:avLst/>
            </a:prstGeom>
          </p:spPr>
          <p:txBody>
            <a:bodyPr anchor="t" rtlCol="false" tIns="0" lIns="0" bIns="0" rIns="0">
              <a:spAutoFit/>
            </a:bodyPr>
            <a:lstStyle/>
            <a:p>
              <a:pPr algn="l">
                <a:lnSpc>
                  <a:spcPts val="3079"/>
                </a:lnSpc>
              </a:pPr>
              <a:r>
                <a:rPr lang="en-US" sz="2199">
                  <a:solidFill>
                    <a:srgbClr val="C3C5C6"/>
                  </a:solidFill>
                  <a:latin typeface="Poppins Light"/>
                  <a:ea typeface="Poppins Light"/>
                  <a:cs typeface="Poppins Light"/>
                  <a:sym typeface="Poppins Light"/>
                </a:rPr>
                <a:t>+39 3347985325</a:t>
              </a:r>
            </a:p>
          </p:txBody>
        </p:sp>
        <p:sp>
          <p:nvSpPr>
            <p:cNvPr name="TextBox 8" id="8"/>
            <p:cNvSpPr txBox="true"/>
            <p:nvPr/>
          </p:nvSpPr>
          <p:spPr>
            <a:xfrm rot="0">
              <a:off x="5966619" y="502497"/>
              <a:ext cx="6331579" cy="503344"/>
            </a:xfrm>
            <a:prstGeom prst="rect">
              <a:avLst/>
            </a:prstGeom>
          </p:spPr>
          <p:txBody>
            <a:bodyPr anchor="t" rtlCol="false" tIns="0" lIns="0" bIns="0" rIns="0">
              <a:spAutoFit/>
            </a:bodyPr>
            <a:lstStyle/>
            <a:p>
              <a:pPr algn="l">
                <a:lnSpc>
                  <a:spcPts val="3079"/>
                </a:lnSpc>
              </a:pPr>
              <a:r>
                <a:rPr lang="en-US" sz="2199">
                  <a:solidFill>
                    <a:srgbClr val="C3C5C6"/>
                  </a:solidFill>
                  <a:latin typeface="Poppins Light"/>
                  <a:ea typeface="Poppins Light"/>
                  <a:cs typeface="Poppins Light"/>
                  <a:sym typeface="Poppins Light"/>
                </a:rPr>
                <a:t>simone.mattioli@studenti.univr.it</a:t>
              </a:r>
            </a:p>
          </p:txBody>
        </p:sp>
        <p:sp>
          <p:nvSpPr>
            <p:cNvPr name="TextBox 9" id="9"/>
            <p:cNvSpPr txBox="true"/>
            <p:nvPr/>
          </p:nvSpPr>
          <p:spPr>
            <a:xfrm rot="0">
              <a:off x="13976747" y="486833"/>
              <a:ext cx="6365855" cy="415290"/>
            </a:xfrm>
            <a:prstGeom prst="rect">
              <a:avLst/>
            </a:prstGeom>
          </p:spPr>
          <p:txBody>
            <a:bodyPr anchor="t" rtlCol="false" tIns="0" lIns="0" bIns="0" rIns="0">
              <a:spAutoFit/>
            </a:bodyPr>
            <a:lstStyle/>
            <a:p>
              <a:pPr algn="l">
                <a:lnSpc>
                  <a:spcPts val="2519"/>
                </a:lnSpc>
              </a:pPr>
              <a:r>
                <a:rPr lang="en-US" sz="1799" u="sng">
                  <a:solidFill>
                    <a:srgbClr val="C3C5C6"/>
                  </a:solidFill>
                  <a:latin typeface="Poppins Light"/>
                  <a:ea typeface="Poppins Light"/>
                  <a:cs typeface="Poppins Light"/>
                  <a:sym typeface="Poppins Light"/>
                  <a:hlinkClick r:id="rId3" tooltip="https://github.com/simo-hue/LLM-Mob-As-Mobility-Interpreter"/>
                </a:rPr>
                <a:t>Repository Git-Hub</a:t>
              </a:r>
            </a:p>
          </p:txBody>
        </p:sp>
      </p:grpSp>
      <p:sp>
        <p:nvSpPr>
          <p:cNvPr name="TextBox 10" id="10"/>
          <p:cNvSpPr txBox="true"/>
          <p:nvPr/>
        </p:nvSpPr>
        <p:spPr>
          <a:xfrm rot="0">
            <a:off x="2571750" y="3524831"/>
            <a:ext cx="15486961" cy="4020849"/>
          </a:xfrm>
          <a:prstGeom prst="rect">
            <a:avLst/>
          </a:prstGeom>
        </p:spPr>
        <p:txBody>
          <a:bodyPr anchor="t" rtlCol="false" tIns="0" lIns="0" bIns="0" rIns="0">
            <a:spAutoFit/>
          </a:bodyPr>
          <a:lstStyle/>
          <a:p>
            <a:pPr algn="l">
              <a:lnSpc>
                <a:spcPts val="14963"/>
              </a:lnSpc>
            </a:pPr>
            <a:r>
              <a:rPr lang="en-US" sz="14963" spc="-299">
                <a:solidFill>
                  <a:srgbClr val="FFFFFF"/>
                </a:solidFill>
                <a:latin typeface="Poppins"/>
                <a:ea typeface="Poppins"/>
                <a:cs typeface="Poppins"/>
                <a:sym typeface="Poppins"/>
              </a:rPr>
              <a:t>GRAZIE PER</a:t>
            </a:r>
          </a:p>
          <a:p>
            <a:pPr algn="ctr">
              <a:lnSpc>
                <a:spcPts val="14963"/>
              </a:lnSpc>
            </a:pPr>
            <a:r>
              <a:rPr lang="en-US" sz="14963" spc="-299">
                <a:solidFill>
                  <a:srgbClr val="FFFFFF"/>
                </a:solidFill>
                <a:latin typeface="Poppins"/>
                <a:ea typeface="Poppins"/>
                <a:cs typeface="Poppins"/>
                <a:sym typeface="Poppins"/>
              </a:rPr>
              <a:t>L’ATTENZIONE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3471" y="730732"/>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2">
              <a:alphaModFix amt="60000"/>
            </a:blip>
            <a:stretch>
              <a:fillRect l="0" t="0" r="0" b="0"/>
            </a:stretch>
          </a:blipFill>
        </p:spPr>
      </p:sp>
      <p:sp>
        <p:nvSpPr>
          <p:cNvPr name="TextBox 3" id="3"/>
          <p:cNvSpPr txBox="true"/>
          <p:nvPr/>
        </p:nvSpPr>
        <p:spPr>
          <a:xfrm rot="0">
            <a:off x="0" y="4651403"/>
            <a:ext cx="18288000" cy="963294"/>
          </a:xfrm>
          <a:prstGeom prst="rect">
            <a:avLst/>
          </a:prstGeom>
        </p:spPr>
        <p:txBody>
          <a:bodyPr anchor="t" rtlCol="false" tIns="0" lIns="0" bIns="0" rIns="0">
            <a:spAutoFit/>
          </a:bodyPr>
          <a:lstStyle/>
          <a:p>
            <a:pPr algn="ctr">
              <a:lnSpc>
                <a:spcPts val="6799"/>
              </a:lnSpc>
            </a:pPr>
            <a:r>
              <a:rPr lang="en-US" b="true" sz="6799">
                <a:solidFill>
                  <a:srgbClr val="FFFFFF"/>
                </a:solidFill>
                <a:latin typeface="Poppins Bold"/>
                <a:ea typeface="Poppins Bold"/>
                <a:cs typeface="Poppins Bold"/>
                <a:sym typeface="Poppins Bold"/>
              </a:rPr>
              <a:t>INTRODUZIONE AL PROBLEMA</a:t>
            </a:r>
          </a:p>
        </p:txBody>
      </p:sp>
      <p:sp>
        <p:nvSpPr>
          <p:cNvPr name="AutoShape 4" id="4"/>
          <p:cNvSpPr/>
          <p:nvPr/>
        </p:nvSpPr>
        <p:spPr>
          <a:xfrm>
            <a:off x="8860051" y="5614697"/>
            <a:ext cx="567898" cy="0"/>
          </a:xfrm>
          <a:prstGeom prst="line">
            <a:avLst/>
          </a:prstGeom>
          <a:ln cap="flat" w="38100">
            <a:solidFill>
              <a:srgbClr val="D2B99A"/>
            </a:solidFill>
            <a:prstDash val="solid"/>
            <a:headEnd type="none" len="sm" w="sm"/>
            <a:tailEnd type="none" len="sm" w="sm"/>
          </a:ln>
        </p:spPr>
      </p:sp>
      <p:sp>
        <p:nvSpPr>
          <p:cNvPr name="TextBox 5" id="5"/>
          <p:cNvSpPr txBox="true"/>
          <p:nvPr/>
        </p:nvSpPr>
        <p:spPr>
          <a:xfrm rot="0">
            <a:off x="8860051" y="5825149"/>
            <a:ext cx="567898" cy="686434"/>
          </a:xfrm>
          <a:prstGeom prst="rect">
            <a:avLst/>
          </a:prstGeom>
        </p:spPr>
        <p:txBody>
          <a:bodyPr anchor="t" rtlCol="false" tIns="0" lIns="0" bIns="0" rIns="0">
            <a:spAutoFit/>
          </a:bodyPr>
          <a:lstStyle/>
          <a:p>
            <a:pPr algn="l">
              <a:lnSpc>
                <a:spcPts val="4899"/>
              </a:lnSpc>
            </a:pPr>
            <a:r>
              <a:rPr lang="en-US" sz="4899">
                <a:solidFill>
                  <a:srgbClr val="FFFFFF"/>
                </a:solidFill>
                <a:latin typeface="Poppins Light"/>
                <a:ea typeface="Poppins Light"/>
                <a:cs typeface="Poppins Light"/>
                <a:sym typeface="Poppins Light"/>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142881" y="0"/>
            <a:ext cx="15440150" cy="10287000"/>
          </a:xfrm>
          <a:custGeom>
            <a:avLst/>
            <a:gdLst/>
            <a:ahLst/>
            <a:cxnLst/>
            <a:rect r="r" b="b" t="t" l="l"/>
            <a:pathLst>
              <a:path h="10287000" w="15440150">
                <a:moveTo>
                  <a:pt x="0" y="0"/>
                </a:moveTo>
                <a:lnTo>
                  <a:pt x="15440150" y="0"/>
                </a:lnTo>
                <a:lnTo>
                  <a:pt x="1544015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050493" y="-84137"/>
            <a:ext cx="15537268" cy="10351705"/>
          </a:xfrm>
          <a:custGeom>
            <a:avLst/>
            <a:gdLst/>
            <a:ahLst/>
            <a:cxnLst/>
            <a:rect r="r" b="b" t="t" l="l"/>
            <a:pathLst>
              <a:path h="10351705" w="15537268">
                <a:moveTo>
                  <a:pt x="0" y="0"/>
                </a:moveTo>
                <a:lnTo>
                  <a:pt x="15537268" y="0"/>
                </a:lnTo>
                <a:lnTo>
                  <a:pt x="15537268" y="10351705"/>
                </a:lnTo>
                <a:lnTo>
                  <a:pt x="0" y="10351705"/>
                </a:lnTo>
                <a:lnTo>
                  <a:pt x="0" y="0"/>
                </a:lnTo>
                <a:close/>
              </a:path>
            </a:pathLst>
          </a:custGeom>
          <a:blipFill>
            <a:blip r:embed="rId3"/>
            <a:stretch>
              <a:fillRect l="0" t="0" r="0" b="0"/>
            </a:stretch>
          </a:blipFill>
        </p:spPr>
      </p:sp>
      <p:grpSp>
        <p:nvGrpSpPr>
          <p:cNvPr name="Group 4" id="4"/>
          <p:cNvGrpSpPr/>
          <p:nvPr/>
        </p:nvGrpSpPr>
        <p:grpSpPr>
          <a:xfrm rot="0">
            <a:off x="4610278" y="0"/>
            <a:ext cx="3876497" cy="10287000"/>
            <a:chOff x="0" y="0"/>
            <a:chExt cx="1020970" cy="2709333"/>
          </a:xfrm>
        </p:grpSpPr>
        <p:sp>
          <p:nvSpPr>
            <p:cNvPr name="Freeform 5" id="5"/>
            <p:cNvSpPr/>
            <p:nvPr/>
          </p:nvSpPr>
          <p:spPr>
            <a:xfrm flipH="false" flipV="false" rot="0">
              <a:off x="0" y="0"/>
              <a:ext cx="1020970" cy="2709333"/>
            </a:xfrm>
            <a:custGeom>
              <a:avLst/>
              <a:gdLst/>
              <a:ahLst/>
              <a:cxnLst/>
              <a:rect r="r" b="b" t="t" l="l"/>
              <a:pathLst>
                <a:path h="2709333" w="1020970">
                  <a:moveTo>
                    <a:pt x="0" y="0"/>
                  </a:moveTo>
                  <a:lnTo>
                    <a:pt x="1020970" y="0"/>
                  </a:lnTo>
                  <a:lnTo>
                    <a:pt x="1020970" y="2709333"/>
                  </a:lnTo>
                  <a:lnTo>
                    <a:pt x="0" y="2709333"/>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6" id="6"/>
            <p:cNvSpPr txBox="true"/>
            <p:nvPr/>
          </p:nvSpPr>
          <p:spPr>
            <a:xfrm>
              <a:off x="0" y="9525"/>
              <a:ext cx="1020970" cy="2699808"/>
            </a:xfrm>
            <a:prstGeom prst="rect">
              <a:avLst/>
            </a:prstGeom>
          </p:spPr>
          <p:txBody>
            <a:bodyPr anchor="ctr" rtlCol="false" tIns="50800" lIns="50800" bIns="50800" rIns="50800"/>
            <a:lstStyle/>
            <a:p>
              <a:pPr algn="ctr">
                <a:lnSpc>
                  <a:spcPts val="1800"/>
                </a:lnSpc>
              </a:pPr>
            </a:p>
          </p:txBody>
        </p:sp>
      </p:grpSp>
      <p:sp>
        <p:nvSpPr>
          <p:cNvPr name="Freeform 7" id="7"/>
          <p:cNvSpPr/>
          <p:nvPr/>
        </p:nvSpPr>
        <p:spPr>
          <a:xfrm flipH="true" flipV="false" rot="0">
            <a:off x="6548526" y="-574443"/>
            <a:ext cx="16230600" cy="6881774"/>
          </a:xfrm>
          <a:custGeom>
            <a:avLst/>
            <a:gdLst/>
            <a:ahLst/>
            <a:cxnLst/>
            <a:rect r="r" b="b" t="t" l="l"/>
            <a:pathLst>
              <a:path h="6881774" w="16230600">
                <a:moveTo>
                  <a:pt x="16230600" y="0"/>
                </a:moveTo>
                <a:lnTo>
                  <a:pt x="0" y="0"/>
                </a:lnTo>
                <a:lnTo>
                  <a:pt x="0" y="6881774"/>
                </a:lnTo>
                <a:lnTo>
                  <a:pt x="16230600" y="6881774"/>
                </a:lnTo>
                <a:lnTo>
                  <a:pt x="16230600" y="0"/>
                </a:lnTo>
                <a:close/>
              </a:path>
            </a:pathLst>
          </a:custGeom>
          <a:blipFill>
            <a:blip r:embed="rId4">
              <a:alphaModFix amt="60000"/>
            </a:blip>
            <a:stretch>
              <a:fillRect l="0" t="0" r="0" b="0"/>
            </a:stretch>
          </a:blipFill>
        </p:spPr>
      </p:sp>
      <p:sp>
        <p:nvSpPr>
          <p:cNvPr name="AutoShape 8" id="8"/>
          <p:cNvSpPr/>
          <p:nvPr/>
        </p:nvSpPr>
        <p:spPr>
          <a:xfrm>
            <a:off x="9810750" y="2866444"/>
            <a:ext cx="567898" cy="0"/>
          </a:xfrm>
          <a:prstGeom prst="line">
            <a:avLst/>
          </a:prstGeom>
          <a:ln cap="flat" w="38100">
            <a:solidFill>
              <a:srgbClr val="D2B99A"/>
            </a:solidFill>
            <a:prstDash val="solid"/>
            <a:headEnd type="none" len="sm" w="sm"/>
            <a:tailEnd type="none" len="sm" w="sm"/>
          </a:ln>
        </p:spPr>
      </p:sp>
      <p:sp>
        <p:nvSpPr>
          <p:cNvPr name="TextBox 9" id="9"/>
          <p:cNvSpPr txBox="true"/>
          <p:nvPr/>
        </p:nvSpPr>
        <p:spPr>
          <a:xfrm rot="0">
            <a:off x="9810750" y="1952625"/>
            <a:ext cx="5905500" cy="799465"/>
          </a:xfrm>
          <a:prstGeom prst="rect">
            <a:avLst/>
          </a:prstGeom>
        </p:spPr>
        <p:txBody>
          <a:bodyPr anchor="t" rtlCol="false" tIns="0" lIns="0" bIns="0" rIns="0">
            <a:spAutoFit/>
          </a:bodyPr>
          <a:lstStyle/>
          <a:p>
            <a:pPr algn="l">
              <a:lnSpc>
                <a:spcPts val="5600"/>
              </a:lnSpc>
            </a:pPr>
            <a:r>
              <a:rPr lang="en-US" sz="5600" b="true">
                <a:solidFill>
                  <a:srgbClr val="FFFFFF"/>
                </a:solidFill>
                <a:latin typeface="Poppins Bold"/>
                <a:ea typeface="Poppins Bold"/>
                <a:cs typeface="Poppins Bold"/>
                <a:sym typeface="Poppins Bold"/>
              </a:rPr>
              <a:t>PREDIRRE?</a:t>
            </a:r>
          </a:p>
        </p:txBody>
      </p:sp>
      <p:sp>
        <p:nvSpPr>
          <p:cNvPr name="TextBox 10" id="10"/>
          <p:cNvSpPr txBox="true"/>
          <p:nvPr/>
        </p:nvSpPr>
        <p:spPr>
          <a:xfrm rot="0">
            <a:off x="9810750" y="3358888"/>
            <a:ext cx="5905500" cy="798830"/>
          </a:xfrm>
          <a:prstGeom prst="rect">
            <a:avLst/>
          </a:prstGeom>
        </p:spPr>
        <p:txBody>
          <a:bodyPr anchor="t" rtlCol="false" tIns="0" lIns="0" bIns="0" rIns="0">
            <a:spAutoFit/>
          </a:bodyPr>
          <a:lstStyle/>
          <a:p>
            <a:pPr algn="l">
              <a:lnSpc>
                <a:spcPts val="3219"/>
              </a:lnSpc>
            </a:pPr>
            <a:r>
              <a:rPr lang="en-US" sz="2299">
                <a:solidFill>
                  <a:srgbClr val="FFFFFF"/>
                </a:solidFill>
                <a:latin typeface="Poppins"/>
                <a:ea typeface="Poppins"/>
                <a:cs typeface="Poppins"/>
                <a:sym typeface="Poppins"/>
              </a:rPr>
              <a:t>Com</a:t>
            </a:r>
            <a:r>
              <a:rPr lang="en-US" sz="2299">
                <a:solidFill>
                  <a:srgbClr val="FFFFFF"/>
                </a:solidFill>
                <a:latin typeface="Poppins"/>
                <a:ea typeface="Poppins"/>
                <a:cs typeface="Poppins"/>
                <a:sym typeface="Poppins"/>
              </a:rPr>
              <a:t>e possiamo predire dove andrà un turista nella sua prossima tappa?</a:t>
            </a:r>
          </a:p>
        </p:txBody>
      </p:sp>
      <p:sp>
        <p:nvSpPr>
          <p:cNvPr name="TextBox 11" id="11"/>
          <p:cNvSpPr txBox="true"/>
          <p:nvPr/>
        </p:nvSpPr>
        <p:spPr>
          <a:xfrm rot="0">
            <a:off x="6530696" y="5621939"/>
            <a:ext cx="6063233" cy="1436371"/>
          </a:xfrm>
          <a:prstGeom prst="rect">
            <a:avLst/>
          </a:prstGeom>
        </p:spPr>
        <p:txBody>
          <a:bodyPr anchor="t" rtlCol="false" tIns="0" lIns="0" bIns="0" rIns="0">
            <a:spAutoFit/>
          </a:bodyPr>
          <a:lstStyle/>
          <a:p>
            <a:pPr algn="l" marL="582924" indent="-291462" lvl="1">
              <a:lnSpc>
                <a:spcPts val="3779"/>
              </a:lnSpc>
              <a:buFont typeface="Arial"/>
              <a:buChar char="•"/>
            </a:pPr>
            <a:r>
              <a:rPr lang="en-US" sz="2699">
                <a:solidFill>
                  <a:srgbClr val="C3C5C6"/>
                </a:solidFill>
                <a:latin typeface="Poppins Light"/>
                <a:ea typeface="Poppins Light"/>
                <a:cs typeface="Poppins Light"/>
                <a:sym typeface="Poppins Light"/>
              </a:rPr>
              <a:t>Pattern complessi e non lineari</a:t>
            </a:r>
          </a:p>
          <a:p>
            <a:pPr algn="l" marL="582924" indent="-291462" lvl="1">
              <a:lnSpc>
                <a:spcPts val="3779"/>
              </a:lnSpc>
              <a:buFont typeface="Arial"/>
              <a:buChar char="•"/>
            </a:pPr>
            <a:r>
              <a:rPr lang="en-US" sz="2699">
                <a:solidFill>
                  <a:srgbClr val="C3C5C6"/>
                </a:solidFill>
                <a:latin typeface="Poppins Light"/>
                <a:ea typeface="Poppins Light"/>
                <a:cs typeface="Poppins Light"/>
                <a:sym typeface="Poppins Light"/>
              </a:rPr>
              <a:t>influenze multiple </a:t>
            </a:r>
          </a:p>
          <a:p>
            <a:pPr algn="l" marL="582924" indent="-291462" lvl="1">
              <a:lnSpc>
                <a:spcPts val="3779"/>
              </a:lnSpc>
              <a:buFont typeface="Arial"/>
              <a:buChar char="•"/>
            </a:pPr>
            <a:r>
              <a:rPr lang="en-US" sz="2699">
                <a:solidFill>
                  <a:srgbClr val="C3C5C6"/>
                </a:solidFill>
                <a:latin typeface="Poppins Light"/>
                <a:ea typeface="Poppins Light"/>
                <a:cs typeface="Poppins Light"/>
                <a:sym typeface="Poppins Light"/>
              </a:rPr>
              <a:t>modelli tradizionali insufficienti</a:t>
            </a:r>
          </a:p>
        </p:txBody>
      </p:sp>
      <p:sp>
        <p:nvSpPr>
          <p:cNvPr name="TextBox 12" id="12"/>
          <p:cNvSpPr txBox="true"/>
          <p:nvPr/>
        </p:nvSpPr>
        <p:spPr>
          <a:xfrm rot="0">
            <a:off x="6398997" y="5129815"/>
            <a:ext cx="3956411" cy="568324"/>
          </a:xfrm>
          <a:prstGeom prst="rect">
            <a:avLst/>
          </a:prstGeom>
        </p:spPr>
        <p:txBody>
          <a:bodyPr anchor="t" rtlCol="false" tIns="0" lIns="0" bIns="0" rIns="0">
            <a:spAutoFit/>
          </a:bodyPr>
          <a:lstStyle/>
          <a:p>
            <a:pPr algn="l">
              <a:lnSpc>
                <a:spcPts val="3999"/>
              </a:lnSpc>
            </a:pPr>
            <a:r>
              <a:rPr lang="en-US" sz="3999" b="true">
                <a:solidFill>
                  <a:srgbClr val="FFFFFF"/>
                </a:solidFill>
                <a:latin typeface="Poppins Bold"/>
                <a:ea typeface="Poppins Bold"/>
                <a:cs typeface="Poppins Bold"/>
                <a:sym typeface="Poppins Bold"/>
              </a:rPr>
              <a:t>SFIDE ATTUALI</a:t>
            </a:r>
          </a:p>
        </p:txBody>
      </p:sp>
      <p:sp>
        <p:nvSpPr>
          <p:cNvPr name="TextBox 13" id="13"/>
          <p:cNvSpPr txBox="true"/>
          <p:nvPr/>
        </p:nvSpPr>
        <p:spPr>
          <a:xfrm rot="0">
            <a:off x="11435996" y="8452876"/>
            <a:ext cx="6300595" cy="1436371"/>
          </a:xfrm>
          <a:prstGeom prst="rect">
            <a:avLst/>
          </a:prstGeom>
        </p:spPr>
        <p:txBody>
          <a:bodyPr anchor="t" rtlCol="false" tIns="0" lIns="0" bIns="0" rIns="0">
            <a:spAutoFit/>
          </a:bodyPr>
          <a:lstStyle/>
          <a:p>
            <a:pPr algn="l" marL="582924" indent="-291462" lvl="1">
              <a:lnSpc>
                <a:spcPts val="3779"/>
              </a:lnSpc>
              <a:spcBef>
                <a:spcPct val="0"/>
              </a:spcBef>
              <a:buFont typeface="Arial"/>
              <a:buChar char="•"/>
            </a:pPr>
            <a:r>
              <a:rPr lang="en-US" sz="2699" strike="noStrike" u="none">
                <a:solidFill>
                  <a:srgbClr val="C3C5C6"/>
                </a:solidFill>
                <a:latin typeface="Poppins Light"/>
                <a:ea typeface="Poppins Light"/>
                <a:cs typeface="Poppins Light"/>
                <a:sym typeface="Poppins Light"/>
              </a:rPr>
              <a:t>LLM e le loro capacità emergenti</a:t>
            </a:r>
          </a:p>
          <a:p>
            <a:pPr algn="l" marL="582924" indent="-291462" lvl="1">
              <a:lnSpc>
                <a:spcPts val="3779"/>
              </a:lnSpc>
              <a:spcBef>
                <a:spcPct val="0"/>
              </a:spcBef>
              <a:buFont typeface="Arial"/>
              <a:buChar char="•"/>
            </a:pPr>
            <a:r>
              <a:rPr lang="en-US" sz="2699" strike="noStrike" u="none">
                <a:solidFill>
                  <a:srgbClr val="C3C5C6"/>
                </a:solidFill>
                <a:latin typeface="Poppins Light"/>
                <a:ea typeface="Poppins Light"/>
                <a:cs typeface="Poppins Light"/>
                <a:sym typeface="Poppins Light"/>
              </a:rPr>
              <a:t>Sfruttare Modelli in Locale</a:t>
            </a:r>
          </a:p>
          <a:p>
            <a:pPr algn="l" marL="582924" indent="-291462" lvl="1">
              <a:lnSpc>
                <a:spcPts val="3779"/>
              </a:lnSpc>
              <a:spcBef>
                <a:spcPct val="0"/>
              </a:spcBef>
              <a:buFont typeface="Arial"/>
              <a:buChar char="•"/>
            </a:pPr>
            <a:r>
              <a:rPr lang="en-US" sz="2699" strike="noStrike" u="none">
                <a:solidFill>
                  <a:srgbClr val="C3C5C6"/>
                </a:solidFill>
                <a:latin typeface="Poppins Light"/>
                <a:ea typeface="Poppins Light"/>
                <a:cs typeface="Poppins Light"/>
                <a:sym typeface="Poppins Light"/>
              </a:rPr>
              <a:t>Capacità Di Calcolo</a:t>
            </a:r>
          </a:p>
        </p:txBody>
      </p:sp>
      <p:sp>
        <p:nvSpPr>
          <p:cNvPr name="TextBox 14" id="14"/>
          <p:cNvSpPr txBox="true"/>
          <p:nvPr/>
        </p:nvSpPr>
        <p:spPr>
          <a:xfrm rot="0">
            <a:off x="11286467" y="7865502"/>
            <a:ext cx="4548306" cy="568324"/>
          </a:xfrm>
          <a:prstGeom prst="rect">
            <a:avLst/>
          </a:prstGeom>
        </p:spPr>
        <p:txBody>
          <a:bodyPr anchor="t" rtlCol="false" tIns="0" lIns="0" bIns="0" rIns="0">
            <a:spAutoFit/>
          </a:bodyPr>
          <a:lstStyle/>
          <a:p>
            <a:pPr algn="l" marL="0" indent="0" lvl="0">
              <a:lnSpc>
                <a:spcPts val="3999"/>
              </a:lnSpc>
              <a:spcBef>
                <a:spcPct val="0"/>
              </a:spcBef>
            </a:pPr>
            <a:r>
              <a:rPr lang="en-US" b="true" sz="3999" strike="noStrike" u="none">
                <a:solidFill>
                  <a:srgbClr val="FFFFFF"/>
                </a:solidFill>
                <a:latin typeface="Poppins Bold"/>
                <a:ea typeface="Poppins Bold"/>
                <a:cs typeface="Poppins Bold"/>
                <a:sym typeface="Poppins Bold"/>
              </a:rPr>
              <a:t>L’OPPORTUNITÀ</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3471" y="730732"/>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2">
              <a:alphaModFix amt="60000"/>
            </a:blip>
            <a:stretch>
              <a:fillRect l="0" t="0" r="0" b="0"/>
            </a:stretch>
          </a:blipFill>
        </p:spPr>
      </p:sp>
      <p:sp>
        <p:nvSpPr>
          <p:cNvPr name="TextBox 3" id="3"/>
          <p:cNvSpPr txBox="true"/>
          <p:nvPr/>
        </p:nvSpPr>
        <p:spPr>
          <a:xfrm rot="0">
            <a:off x="0" y="4651403"/>
            <a:ext cx="18288000" cy="963294"/>
          </a:xfrm>
          <a:prstGeom prst="rect">
            <a:avLst/>
          </a:prstGeom>
        </p:spPr>
        <p:txBody>
          <a:bodyPr anchor="t" rtlCol="false" tIns="0" lIns="0" bIns="0" rIns="0">
            <a:spAutoFit/>
          </a:bodyPr>
          <a:lstStyle/>
          <a:p>
            <a:pPr algn="ctr">
              <a:lnSpc>
                <a:spcPts val="6799"/>
              </a:lnSpc>
            </a:pPr>
            <a:r>
              <a:rPr lang="en-US" b="true" sz="6799">
                <a:solidFill>
                  <a:srgbClr val="FFFFFF"/>
                </a:solidFill>
                <a:latin typeface="Poppins Bold"/>
                <a:ea typeface="Poppins Bold"/>
                <a:cs typeface="Poppins Bold"/>
                <a:sym typeface="Poppins Bold"/>
              </a:rPr>
              <a:t>OBIETTIVI</a:t>
            </a:r>
          </a:p>
        </p:txBody>
      </p:sp>
      <p:sp>
        <p:nvSpPr>
          <p:cNvPr name="AutoShape 4" id="4"/>
          <p:cNvSpPr/>
          <p:nvPr/>
        </p:nvSpPr>
        <p:spPr>
          <a:xfrm>
            <a:off x="8860051" y="5614697"/>
            <a:ext cx="567898" cy="0"/>
          </a:xfrm>
          <a:prstGeom prst="line">
            <a:avLst/>
          </a:prstGeom>
          <a:ln cap="flat" w="38100">
            <a:solidFill>
              <a:srgbClr val="D2B99A"/>
            </a:solidFill>
            <a:prstDash val="solid"/>
            <a:headEnd type="none" len="sm" w="sm"/>
            <a:tailEnd type="none" len="sm" w="sm"/>
          </a:ln>
        </p:spPr>
      </p:sp>
      <p:sp>
        <p:nvSpPr>
          <p:cNvPr name="TextBox 5" id="5"/>
          <p:cNvSpPr txBox="true"/>
          <p:nvPr/>
        </p:nvSpPr>
        <p:spPr>
          <a:xfrm rot="0">
            <a:off x="8762579" y="5810153"/>
            <a:ext cx="762842" cy="686434"/>
          </a:xfrm>
          <a:prstGeom prst="rect">
            <a:avLst/>
          </a:prstGeom>
        </p:spPr>
        <p:txBody>
          <a:bodyPr anchor="t" rtlCol="false" tIns="0" lIns="0" bIns="0" rIns="0">
            <a:spAutoFit/>
          </a:bodyPr>
          <a:lstStyle/>
          <a:p>
            <a:pPr algn="l">
              <a:lnSpc>
                <a:spcPts val="4899"/>
              </a:lnSpc>
            </a:pPr>
            <a:r>
              <a:rPr lang="en-US" sz="4899">
                <a:solidFill>
                  <a:srgbClr val="FFFFFF"/>
                </a:solidFill>
                <a:latin typeface="Poppins Light"/>
                <a:ea typeface="Poppins Light"/>
                <a:cs typeface="Poppins Light"/>
                <a:sym typeface="Poppins Light"/>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21097" y="-3081374"/>
            <a:ext cx="21842778" cy="9261338"/>
          </a:xfrm>
          <a:custGeom>
            <a:avLst/>
            <a:gdLst/>
            <a:ahLst/>
            <a:cxnLst/>
            <a:rect r="r" b="b" t="t" l="l"/>
            <a:pathLst>
              <a:path h="9261338" w="21842778">
                <a:moveTo>
                  <a:pt x="0" y="0"/>
                </a:moveTo>
                <a:lnTo>
                  <a:pt x="21842778" y="0"/>
                </a:lnTo>
                <a:lnTo>
                  <a:pt x="21842778" y="9261338"/>
                </a:lnTo>
                <a:lnTo>
                  <a:pt x="0" y="9261338"/>
                </a:lnTo>
                <a:lnTo>
                  <a:pt x="0" y="0"/>
                </a:lnTo>
                <a:close/>
              </a:path>
            </a:pathLst>
          </a:custGeom>
          <a:blipFill>
            <a:blip r:embed="rId2">
              <a:alphaModFix amt="60000"/>
            </a:blip>
            <a:stretch>
              <a:fillRect l="0" t="0" r="0" b="0"/>
            </a:stretch>
          </a:blipFill>
        </p:spPr>
      </p:sp>
      <p:sp>
        <p:nvSpPr>
          <p:cNvPr name="AutoShape 3" id="3"/>
          <p:cNvSpPr/>
          <p:nvPr/>
        </p:nvSpPr>
        <p:spPr>
          <a:xfrm>
            <a:off x="2571750" y="2866444"/>
            <a:ext cx="567898" cy="0"/>
          </a:xfrm>
          <a:prstGeom prst="line">
            <a:avLst/>
          </a:prstGeom>
          <a:ln cap="flat" w="38100">
            <a:solidFill>
              <a:srgbClr val="D2B99A"/>
            </a:solidFill>
            <a:prstDash val="solid"/>
            <a:headEnd type="none" len="sm" w="sm"/>
            <a:tailEnd type="none" len="sm" w="sm"/>
          </a:ln>
        </p:spPr>
      </p:sp>
      <p:sp>
        <p:nvSpPr>
          <p:cNvPr name="TextBox 4" id="4"/>
          <p:cNvSpPr txBox="true"/>
          <p:nvPr/>
        </p:nvSpPr>
        <p:spPr>
          <a:xfrm rot="0">
            <a:off x="2571750" y="1952625"/>
            <a:ext cx="12008764" cy="799465"/>
          </a:xfrm>
          <a:prstGeom prst="rect">
            <a:avLst/>
          </a:prstGeom>
        </p:spPr>
        <p:txBody>
          <a:bodyPr anchor="t" rtlCol="false" tIns="0" lIns="0" bIns="0" rIns="0">
            <a:spAutoFit/>
          </a:bodyPr>
          <a:lstStyle/>
          <a:p>
            <a:pPr algn="l">
              <a:lnSpc>
                <a:spcPts val="5600"/>
              </a:lnSpc>
            </a:pPr>
            <a:r>
              <a:rPr lang="en-US" sz="5600" b="true">
                <a:solidFill>
                  <a:srgbClr val="FFFFFF"/>
                </a:solidFill>
                <a:latin typeface="Poppins Bold"/>
                <a:ea typeface="Poppins Bold"/>
                <a:cs typeface="Poppins Bold"/>
                <a:sym typeface="Poppins Bold"/>
              </a:rPr>
              <a:t>COSA SI VUOLE RAGGIUNGERE?</a:t>
            </a:r>
          </a:p>
        </p:txBody>
      </p:sp>
      <p:grpSp>
        <p:nvGrpSpPr>
          <p:cNvPr name="Group 5" id="5"/>
          <p:cNvGrpSpPr/>
          <p:nvPr/>
        </p:nvGrpSpPr>
        <p:grpSpPr>
          <a:xfrm rot="0">
            <a:off x="1109285" y="6179964"/>
            <a:ext cx="16150015" cy="2028653"/>
            <a:chOff x="0" y="0"/>
            <a:chExt cx="21533353" cy="2704871"/>
          </a:xfrm>
        </p:grpSpPr>
        <p:sp>
          <p:nvSpPr>
            <p:cNvPr name="Freeform 6" id="6"/>
            <p:cNvSpPr/>
            <p:nvPr/>
          </p:nvSpPr>
          <p:spPr>
            <a:xfrm flipH="false" flipV="false" rot="0">
              <a:off x="18188001" y="0"/>
              <a:ext cx="1440524" cy="1152495"/>
            </a:xfrm>
            <a:custGeom>
              <a:avLst/>
              <a:gdLst/>
              <a:ahLst/>
              <a:cxnLst/>
              <a:rect r="r" b="b" t="t" l="l"/>
              <a:pathLst>
                <a:path h="1152495" w="1440524">
                  <a:moveTo>
                    <a:pt x="0" y="0"/>
                  </a:moveTo>
                  <a:lnTo>
                    <a:pt x="1440524" y="0"/>
                  </a:lnTo>
                  <a:lnTo>
                    <a:pt x="1440524" y="1152495"/>
                  </a:lnTo>
                  <a:lnTo>
                    <a:pt x="0" y="1152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283173" y="1502386"/>
              <a:ext cx="5250180" cy="481330"/>
            </a:xfrm>
            <a:prstGeom prst="rect">
              <a:avLst/>
            </a:prstGeom>
          </p:spPr>
          <p:txBody>
            <a:bodyPr anchor="t" rtlCol="false" tIns="0" lIns="0" bIns="0" rIns="0">
              <a:spAutoFit/>
            </a:bodyPr>
            <a:lstStyle/>
            <a:p>
              <a:pPr algn="l">
                <a:lnSpc>
                  <a:spcPts val="2940"/>
                </a:lnSpc>
              </a:pPr>
              <a:r>
                <a:rPr lang="en-US" sz="2100" b="true">
                  <a:solidFill>
                    <a:srgbClr val="FFFFFF"/>
                  </a:solidFill>
                  <a:latin typeface="Poppins Bold"/>
                  <a:ea typeface="Poppins Bold"/>
                  <a:cs typeface="Poppins Bold"/>
                  <a:sym typeface="Poppins Bold"/>
                </a:rPr>
                <a:t>Validazione Su Dati Reali</a:t>
              </a:r>
            </a:p>
          </p:txBody>
        </p:sp>
        <p:sp>
          <p:nvSpPr>
            <p:cNvPr name="Freeform 8" id="8"/>
            <p:cNvSpPr/>
            <p:nvPr/>
          </p:nvSpPr>
          <p:spPr>
            <a:xfrm flipH="false" flipV="false" rot="0">
              <a:off x="1910890" y="0"/>
              <a:ext cx="1428399" cy="1152495"/>
            </a:xfrm>
            <a:custGeom>
              <a:avLst/>
              <a:gdLst/>
              <a:ahLst/>
              <a:cxnLst/>
              <a:rect r="r" b="b" t="t" l="l"/>
              <a:pathLst>
                <a:path h="1152495" w="1428399">
                  <a:moveTo>
                    <a:pt x="0" y="0"/>
                  </a:moveTo>
                  <a:lnTo>
                    <a:pt x="1428400" y="0"/>
                  </a:lnTo>
                  <a:lnTo>
                    <a:pt x="1428400" y="1152495"/>
                  </a:lnTo>
                  <a:lnTo>
                    <a:pt x="0" y="11524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70706" y="1502386"/>
              <a:ext cx="4508767" cy="481330"/>
            </a:xfrm>
            <a:prstGeom prst="rect">
              <a:avLst/>
            </a:prstGeom>
          </p:spPr>
          <p:txBody>
            <a:bodyPr anchor="t" rtlCol="false" tIns="0" lIns="0" bIns="0" rIns="0">
              <a:spAutoFit/>
            </a:bodyPr>
            <a:lstStyle/>
            <a:p>
              <a:pPr algn="l">
                <a:lnSpc>
                  <a:spcPts val="2940"/>
                </a:lnSpc>
              </a:pPr>
              <a:r>
                <a:rPr lang="en-US" sz="2100" b="true">
                  <a:solidFill>
                    <a:srgbClr val="FFFFFF"/>
                  </a:solidFill>
                  <a:latin typeface="Poppins Bold"/>
                  <a:ea typeface="Poppins Bold"/>
                  <a:cs typeface="Poppins Bold"/>
                  <a:sym typeface="Poppins Bold"/>
                </a:rPr>
                <a:t>Performance Accettabili</a:t>
              </a:r>
            </a:p>
          </p:txBody>
        </p:sp>
        <p:sp>
          <p:nvSpPr>
            <p:cNvPr name="TextBox 10" id="10"/>
            <p:cNvSpPr txBox="true"/>
            <p:nvPr/>
          </p:nvSpPr>
          <p:spPr>
            <a:xfrm rot="0">
              <a:off x="0" y="2343133"/>
              <a:ext cx="5250180" cy="361738"/>
            </a:xfrm>
            <a:prstGeom prst="rect">
              <a:avLst/>
            </a:prstGeom>
          </p:spPr>
          <p:txBody>
            <a:bodyPr anchor="t" rtlCol="false" tIns="0" lIns="0" bIns="0" rIns="0">
              <a:spAutoFit/>
            </a:bodyPr>
            <a:lstStyle/>
            <a:p>
              <a:pPr algn="l">
                <a:lnSpc>
                  <a:spcPts val="2239"/>
                </a:lnSpc>
              </a:pPr>
              <a:r>
                <a:rPr lang="en-US" sz="1599">
                  <a:solidFill>
                    <a:srgbClr val="C3C5C6"/>
                  </a:solidFill>
                  <a:latin typeface="Poppins"/>
                  <a:ea typeface="Poppins"/>
                  <a:cs typeface="Poppins"/>
                  <a:sym typeface="Poppins"/>
                </a:rPr>
                <a:t>Deve Essere Utilizzabile ( real time? )</a:t>
              </a:r>
            </a:p>
          </p:txBody>
        </p:sp>
        <p:sp>
          <p:nvSpPr>
            <p:cNvPr name="TextBox 11" id="11"/>
            <p:cNvSpPr txBox="true"/>
            <p:nvPr/>
          </p:nvSpPr>
          <p:spPr>
            <a:xfrm rot="0">
              <a:off x="16283173" y="2343133"/>
              <a:ext cx="5250180" cy="361738"/>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Dove Sta Andando Il Turista ?</a:t>
              </a:r>
            </a:p>
          </p:txBody>
        </p:sp>
        <p:sp>
          <p:nvSpPr>
            <p:cNvPr name="Freeform 12" id="12"/>
            <p:cNvSpPr/>
            <p:nvPr/>
          </p:nvSpPr>
          <p:spPr>
            <a:xfrm flipH="false" flipV="false" rot="0">
              <a:off x="10094317" y="0"/>
              <a:ext cx="1337284" cy="1152495"/>
            </a:xfrm>
            <a:custGeom>
              <a:avLst/>
              <a:gdLst/>
              <a:ahLst/>
              <a:cxnLst/>
              <a:rect r="r" b="b" t="t" l="l"/>
              <a:pathLst>
                <a:path h="1152495" w="1337284">
                  <a:moveTo>
                    <a:pt x="0" y="0"/>
                  </a:moveTo>
                  <a:lnTo>
                    <a:pt x="1337284" y="0"/>
                  </a:lnTo>
                  <a:lnTo>
                    <a:pt x="1337284" y="1152495"/>
                  </a:lnTo>
                  <a:lnTo>
                    <a:pt x="0" y="11524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7747652" y="1502386"/>
              <a:ext cx="6030614" cy="481330"/>
            </a:xfrm>
            <a:prstGeom prst="rect">
              <a:avLst/>
            </a:prstGeom>
          </p:spPr>
          <p:txBody>
            <a:bodyPr anchor="t" rtlCol="false" tIns="0" lIns="0" bIns="0" rIns="0">
              <a:spAutoFit/>
            </a:bodyPr>
            <a:lstStyle/>
            <a:p>
              <a:pPr algn="l">
                <a:lnSpc>
                  <a:spcPts val="2940"/>
                </a:lnSpc>
              </a:pPr>
              <a:r>
                <a:rPr lang="en-US" sz="2100" b="true">
                  <a:solidFill>
                    <a:srgbClr val="FFFFFF"/>
                  </a:solidFill>
                  <a:latin typeface="Poppins Bold"/>
                  <a:ea typeface="Poppins Bold"/>
                  <a:cs typeface="Poppins Bold"/>
                  <a:sym typeface="Poppins Bold"/>
                </a:rPr>
                <a:t>FrameWork Indipendente da LLM</a:t>
              </a:r>
            </a:p>
          </p:txBody>
        </p:sp>
        <p:sp>
          <p:nvSpPr>
            <p:cNvPr name="TextBox 14" id="14"/>
            <p:cNvSpPr txBox="true"/>
            <p:nvPr/>
          </p:nvSpPr>
          <p:spPr>
            <a:xfrm rot="0">
              <a:off x="7747652" y="2343133"/>
              <a:ext cx="5250180" cy="361738"/>
            </a:xfrm>
            <a:prstGeom prst="rect">
              <a:avLst/>
            </a:prstGeom>
          </p:spPr>
          <p:txBody>
            <a:bodyPr anchor="t" rtlCol="false" tIns="0" lIns="0" bIns="0" rIns="0">
              <a:spAutoFit/>
            </a:bodyPr>
            <a:lstStyle/>
            <a:p>
              <a:pPr algn="l">
                <a:lnSpc>
                  <a:spcPts val="2239"/>
                </a:lnSpc>
              </a:pPr>
              <a:r>
                <a:rPr lang="en-US" sz="1599">
                  <a:solidFill>
                    <a:srgbClr val="C3C5C6"/>
                  </a:solidFill>
                  <a:latin typeface="Poppins"/>
                  <a:ea typeface="Poppins"/>
                  <a:cs typeface="Poppins"/>
                  <a:sym typeface="Poppins"/>
                </a:rPr>
                <a:t>Modello intercambiabile</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3471" y="730732"/>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2">
              <a:alphaModFix amt="60000"/>
            </a:blip>
            <a:stretch>
              <a:fillRect l="0" t="0" r="0" b="0"/>
            </a:stretch>
          </a:blipFill>
        </p:spPr>
      </p:sp>
      <p:sp>
        <p:nvSpPr>
          <p:cNvPr name="TextBox 3" id="3"/>
          <p:cNvSpPr txBox="true"/>
          <p:nvPr/>
        </p:nvSpPr>
        <p:spPr>
          <a:xfrm rot="0">
            <a:off x="0" y="4651403"/>
            <a:ext cx="18288000" cy="963294"/>
          </a:xfrm>
          <a:prstGeom prst="rect">
            <a:avLst/>
          </a:prstGeom>
        </p:spPr>
        <p:txBody>
          <a:bodyPr anchor="t" rtlCol="false" tIns="0" lIns="0" bIns="0" rIns="0">
            <a:spAutoFit/>
          </a:bodyPr>
          <a:lstStyle/>
          <a:p>
            <a:pPr algn="ctr">
              <a:lnSpc>
                <a:spcPts val="6799"/>
              </a:lnSpc>
            </a:pPr>
            <a:r>
              <a:rPr lang="en-US" b="true" sz="6799">
                <a:solidFill>
                  <a:srgbClr val="FFFFFF"/>
                </a:solidFill>
                <a:latin typeface="Poppins Bold"/>
                <a:ea typeface="Poppins Bold"/>
                <a:cs typeface="Poppins Bold"/>
                <a:sym typeface="Poppins Bold"/>
              </a:rPr>
              <a:t>METODOLOGIA</a:t>
            </a:r>
          </a:p>
        </p:txBody>
      </p:sp>
      <p:sp>
        <p:nvSpPr>
          <p:cNvPr name="AutoShape 4" id="4"/>
          <p:cNvSpPr/>
          <p:nvPr/>
        </p:nvSpPr>
        <p:spPr>
          <a:xfrm>
            <a:off x="8860051" y="5614697"/>
            <a:ext cx="567898" cy="0"/>
          </a:xfrm>
          <a:prstGeom prst="line">
            <a:avLst/>
          </a:prstGeom>
          <a:ln cap="flat" w="38100">
            <a:solidFill>
              <a:srgbClr val="D2B99A"/>
            </a:solidFill>
            <a:prstDash val="solid"/>
            <a:headEnd type="none" len="sm" w="sm"/>
            <a:tailEnd type="none" len="sm" w="sm"/>
          </a:ln>
        </p:spPr>
      </p:sp>
      <p:sp>
        <p:nvSpPr>
          <p:cNvPr name="TextBox 5" id="5"/>
          <p:cNvSpPr txBox="true"/>
          <p:nvPr/>
        </p:nvSpPr>
        <p:spPr>
          <a:xfrm rot="0">
            <a:off x="8860051" y="5825149"/>
            <a:ext cx="567898" cy="686434"/>
          </a:xfrm>
          <a:prstGeom prst="rect">
            <a:avLst/>
          </a:prstGeom>
        </p:spPr>
        <p:txBody>
          <a:bodyPr anchor="t" rtlCol="false" tIns="0" lIns="0" bIns="0" rIns="0">
            <a:spAutoFit/>
          </a:bodyPr>
          <a:lstStyle/>
          <a:p>
            <a:pPr algn="l">
              <a:lnSpc>
                <a:spcPts val="4899"/>
              </a:lnSpc>
            </a:pPr>
            <a:r>
              <a:rPr lang="en-US" sz="4899">
                <a:solidFill>
                  <a:srgbClr val="FFFFFF"/>
                </a:solidFill>
                <a:latin typeface="Poppins Light"/>
                <a:ea typeface="Poppins Light"/>
                <a:cs typeface="Poppins Light"/>
                <a:sym typeface="Poppins Light"/>
              </a:rPr>
              <a:t>01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2571750" y="2866444"/>
            <a:ext cx="567898" cy="0"/>
          </a:xfrm>
          <a:prstGeom prst="line">
            <a:avLst/>
          </a:prstGeom>
          <a:ln cap="flat" w="38100">
            <a:solidFill>
              <a:srgbClr val="D2B99A"/>
            </a:solidFill>
            <a:prstDash val="solid"/>
            <a:headEnd type="none" len="sm" w="sm"/>
            <a:tailEnd type="none" len="sm" w="sm"/>
          </a:ln>
        </p:spPr>
      </p:sp>
      <p:sp>
        <p:nvSpPr>
          <p:cNvPr name="Freeform 3" id="3"/>
          <p:cNvSpPr/>
          <p:nvPr/>
        </p:nvSpPr>
        <p:spPr>
          <a:xfrm flipH="false" flipV="false" rot="0">
            <a:off x="-5458246" y="-1743787"/>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2">
              <a:alphaModFix amt="60000"/>
            </a:blip>
            <a:stretch>
              <a:fillRect l="0" t="0" r="0" b="0"/>
            </a:stretch>
          </a:blipFill>
        </p:spPr>
      </p:sp>
      <p:grpSp>
        <p:nvGrpSpPr>
          <p:cNvPr name="Group 4" id="4"/>
          <p:cNvGrpSpPr/>
          <p:nvPr/>
        </p:nvGrpSpPr>
        <p:grpSpPr>
          <a:xfrm rot="5400000">
            <a:off x="4673278" y="5184255"/>
            <a:ext cx="1971214" cy="3183362"/>
            <a:chOff x="0" y="0"/>
            <a:chExt cx="451007" cy="728342"/>
          </a:xfrm>
        </p:grpSpPr>
        <p:sp>
          <p:nvSpPr>
            <p:cNvPr name="Freeform 5" id="5"/>
            <p:cNvSpPr/>
            <p:nvPr/>
          </p:nvSpPr>
          <p:spPr>
            <a:xfrm flipH="false" flipV="false" rot="0">
              <a:off x="0" y="0"/>
              <a:ext cx="451007" cy="728342"/>
            </a:xfrm>
            <a:custGeom>
              <a:avLst/>
              <a:gdLst/>
              <a:ahLst/>
              <a:cxnLst/>
              <a:rect r="r" b="b" t="t" l="l"/>
              <a:pathLst>
                <a:path h="728342" w="451007">
                  <a:moveTo>
                    <a:pt x="0" y="0"/>
                  </a:moveTo>
                  <a:lnTo>
                    <a:pt x="451007" y="0"/>
                  </a:lnTo>
                  <a:lnTo>
                    <a:pt x="451007" y="728342"/>
                  </a:lnTo>
                  <a:lnTo>
                    <a:pt x="0" y="728342"/>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6" id="6"/>
            <p:cNvSpPr txBox="true"/>
            <p:nvPr/>
          </p:nvSpPr>
          <p:spPr>
            <a:xfrm>
              <a:off x="0" y="9525"/>
              <a:ext cx="451007" cy="718817"/>
            </a:xfrm>
            <a:prstGeom prst="rect">
              <a:avLst/>
            </a:prstGeom>
          </p:spPr>
          <p:txBody>
            <a:bodyPr anchor="ctr" rtlCol="false" tIns="58477" lIns="58477" bIns="58477" rIns="58477"/>
            <a:lstStyle/>
            <a:p>
              <a:pPr algn="ctr">
                <a:lnSpc>
                  <a:spcPts val="1800"/>
                </a:lnSpc>
              </a:pPr>
            </a:p>
          </p:txBody>
        </p:sp>
      </p:grpSp>
      <p:grpSp>
        <p:nvGrpSpPr>
          <p:cNvPr name="Group 7" id="7"/>
          <p:cNvGrpSpPr/>
          <p:nvPr/>
        </p:nvGrpSpPr>
        <p:grpSpPr>
          <a:xfrm rot="5400000">
            <a:off x="8657049" y="5184255"/>
            <a:ext cx="1971214" cy="3183362"/>
            <a:chOff x="0" y="0"/>
            <a:chExt cx="451007" cy="728342"/>
          </a:xfrm>
        </p:grpSpPr>
        <p:sp>
          <p:nvSpPr>
            <p:cNvPr name="Freeform 8" id="8"/>
            <p:cNvSpPr/>
            <p:nvPr/>
          </p:nvSpPr>
          <p:spPr>
            <a:xfrm flipH="false" flipV="false" rot="0">
              <a:off x="0" y="0"/>
              <a:ext cx="451007" cy="728342"/>
            </a:xfrm>
            <a:custGeom>
              <a:avLst/>
              <a:gdLst/>
              <a:ahLst/>
              <a:cxnLst/>
              <a:rect r="r" b="b" t="t" l="l"/>
              <a:pathLst>
                <a:path h="728342" w="451007">
                  <a:moveTo>
                    <a:pt x="0" y="0"/>
                  </a:moveTo>
                  <a:lnTo>
                    <a:pt x="451007" y="0"/>
                  </a:lnTo>
                  <a:lnTo>
                    <a:pt x="451007" y="728342"/>
                  </a:lnTo>
                  <a:lnTo>
                    <a:pt x="0" y="728342"/>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9" id="9"/>
            <p:cNvSpPr txBox="true"/>
            <p:nvPr/>
          </p:nvSpPr>
          <p:spPr>
            <a:xfrm>
              <a:off x="0" y="9525"/>
              <a:ext cx="451007" cy="718817"/>
            </a:xfrm>
            <a:prstGeom prst="rect">
              <a:avLst/>
            </a:prstGeom>
          </p:spPr>
          <p:txBody>
            <a:bodyPr anchor="ctr" rtlCol="false" tIns="58477" lIns="58477" bIns="58477" rIns="58477"/>
            <a:lstStyle/>
            <a:p>
              <a:pPr algn="ctr">
                <a:lnSpc>
                  <a:spcPts val="1800"/>
                </a:lnSpc>
              </a:pPr>
            </a:p>
          </p:txBody>
        </p:sp>
      </p:grpSp>
      <p:sp>
        <p:nvSpPr>
          <p:cNvPr name="Freeform 10" id="10"/>
          <p:cNvSpPr/>
          <p:nvPr/>
        </p:nvSpPr>
        <p:spPr>
          <a:xfrm flipH="false" flipV="false" rot="0">
            <a:off x="8050975" y="4694381"/>
            <a:ext cx="3252841" cy="3067161"/>
          </a:xfrm>
          <a:custGeom>
            <a:avLst/>
            <a:gdLst/>
            <a:ahLst/>
            <a:cxnLst/>
            <a:rect r="r" b="b" t="t" l="l"/>
            <a:pathLst>
              <a:path h="3067161" w="3252841">
                <a:moveTo>
                  <a:pt x="0" y="0"/>
                </a:moveTo>
                <a:lnTo>
                  <a:pt x="3252842" y="0"/>
                </a:lnTo>
                <a:lnTo>
                  <a:pt x="3252842" y="3067161"/>
                </a:lnTo>
                <a:lnTo>
                  <a:pt x="0" y="3067161"/>
                </a:lnTo>
                <a:lnTo>
                  <a:pt x="0" y="0"/>
                </a:lnTo>
                <a:close/>
              </a:path>
            </a:pathLst>
          </a:custGeom>
          <a:blipFill>
            <a:blip r:embed="rId3"/>
            <a:stretch>
              <a:fillRect l="0" t="-6053" r="0" b="0"/>
            </a:stretch>
          </a:blipFill>
        </p:spPr>
      </p:sp>
      <p:sp>
        <p:nvSpPr>
          <p:cNvPr name="Freeform 11" id="11"/>
          <p:cNvSpPr/>
          <p:nvPr/>
        </p:nvSpPr>
        <p:spPr>
          <a:xfrm flipH="false" flipV="false" rot="0">
            <a:off x="4032465" y="4694381"/>
            <a:ext cx="3252841" cy="3067161"/>
          </a:xfrm>
          <a:custGeom>
            <a:avLst/>
            <a:gdLst/>
            <a:ahLst/>
            <a:cxnLst/>
            <a:rect r="r" b="b" t="t" l="l"/>
            <a:pathLst>
              <a:path h="3067161" w="3252841">
                <a:moveTo>
                  <a:pt x="0" y="0"/>
                </a:moveTo>
                <a:lnTo>
                  <a:pt x="3252841" y="0"/>
                </a:lnTo>
                <a:lnTo>
                  <a:pt x="3252841" y="3067161"/>
                </a:lnTo>
                <a:lnTo>
                  <a:pt x="0" y="3067161"/>
                </a:lnTo>
                <a:lnTo>
                  <a:pt x="0" y="0"/>
                </a:lnTo>
                <a:close/>
              </a:path>
            </a:pathLst>
          </a:custGeom>
          <a:blipFill>
            <a:blip r:embed="rId4"/>
            <a:stretch>
              <a:fillRect l="0" t="0" r="0" b="-6053"/>
            </a:stretch>
          </a:blipFill>
        </p:spPr>
      </p:sp>
      <p:grpSp>
        <p:nvGrpSpPr>
          <p:cNvPr name="Group 12" id="12"/>
          <p:cNvGrpSpPr/>
          <p:nvPr/>
        </p:nvGrpSpPr>
        <p:grpSpPr>
          <a:xfrm rot="5400000">
            <a:off x="8655222" y="5271923"/>
            <a:ext cx="1971214" cy="3252841"/>
            <a:chOff x="0" y="0"/>
            <a:chExt cx="451007" cy="744239"/>
          </a:xfrm>
        </p:grpSpPr>
        <p:sp>
          <p:nvSpPr>
            <p:cNvPr name="Freeform 13" id="13"/>
            <p:cNvSpPr/>
            <p:nvPr/>
          </p:nvSpPr>
          <p:spPr>
            <a:xfrm flipH="false" flipV="false" rot="0">
              <a:off x="0" y="0"/>
              <a:ext cx="451007" cy="744239"/>
            </a:xfrm>
            <a:custGeom>
              <a:avLst/>
              <a:gdLst/>
              <a:ahLst/>
              <a:cxnLst/>
              <a:rect r="r" b="b" t="t" l="l"/>
              <a:pathLst>
                <a:path h="744239" w="451007">
                  <a:moveTo>
                    <a:pt x="0" y="0"/>
                  </a:moveTo>
                  <a:lnTo>
                    <a:pt x="451007" y="0"/>
                  </a:lnTo>
                  <a:lnTo>
                    <a:pt x="451007" y="744239"/>
                  </a:lnTo>
                  <a:lnTo>
                    <a:pt x="0" y="744239"/>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14" id="14"/>
            <p:cNvSpPr txBox="true"/>
            <p:nvPr/>
          </p:nvSpPr>
          <p:spPr>
            <a:xfrm>
              <a:off x="0" y="9525"/>
              <a:ext cx="451007" cy="734714"/>
            </a:xfrm>
            <a:prstGeom prst="rect">
              <a:avLst/>
            </a:prstGeom>
          </p:spPr>
          <p:txBody>
            <a:bodyPr anchor="ctr" rtlCol="false" tIns="58477" lIns="58477" bIns="58477" rIns="58477"/>
            <a:lstStyle/>
            <a:p>
              <a:pPr algn="ctr">
                <a:lnSpc>
                  <a:spcPts val="1800"/>
                </a:lnSpc>
              </a:pPr>
            </a:p>
          </p:txBody>
        </p:sp>
      </p:grpSp>
      <p:grpSp>
        <p:nvGrpSpPr>
          <p:cNvPr name="Group 15" id="15"/>
          <p:cNvGrpSpPr/>
          <p:nvPr/>
        </p:nvGrpSpPr>
        <p:grpSpPr>
          <a:xfrm rot="5400000">
            <a:off x="12637166" y="5184255"/>
            <a:ext cx="1971214" cy="3183362"/>
            <a:chOff x="0" y="0"/>
            <a:chExt cx="451007" cy="728342"/>
          </a:xfrm>
        </p:grpSpPr>
        <p:sp>
          <p:nvSpPr>
            <p:cNvPr name="Freeform 16" id="16"/>
            <p:cNvSpPr/>
            <p:nvPr/>
          </p:nvSpPr>
          <p:spPr>
            <a:xfrm flipH="false" flipV="false" rot="0">
              <a:off x="0" y="0"/>
              <a:ext cx="451007" cy="728342"/>
            </a:xfrm>
            <a:custGeom>
              <a:avLst/>
              <a:gdLst/>
              <a:ahLst/>
              <a:cxnLst/>
              <a:rect r="r" b="b" t="t" l="l"/>
              <a:pathLst>
                <a:path h="728342" w="451007">
                  <a:moveTo>
                    <a:pt x="0" y="0"/>
                  </a:moveTo>
                  <a:lnTo>
                    <a:pt x="451007" y="0"/>
                  </a:lnTo>
                  <a:lnTo>
                    <a:pt x="451007" y="728342"/>
                  </a:lnTo>
                  <a:lnTo>
                    <a:pt x="0" y="728342"/>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17" id="17"/>
            <p:cNvSpPr txBox="true"/>
            <p:nvPr/>
          </p:nvSpPr>
          <p:spPr>
            <a:xfrm>
              <a:off x="0" y="9525"/>
              <a:ext cx="451007" cy="718817"/>
            </a:xfrm>
            <a:prstGeom prst="rect">
              <a:avLst/>
            </a:prstGeom>
          </p:spPr>
          <p:txBody>
            <a:bodyPr anchor="ctr" rtlCol="false" tIns="58477" lIns="58477" bIns="58477" rIns="58477"/>
            <a:lstStyle/>
            <a:p>
              <a:pPr algn="ctr">
                <a:lnSpc>
                  <a:spcPts val="1800"/>
                </a:lnSpc>
              </a:pPr>
            </a:p>
          </p:txBody>
        </p:sp>
      </p:grpSp>
      <p:grpSp>
        <p:nvGrpSpPr>
          <p:cNvPr name="Group 18" id="18"/>
          <p:cNvGrpSpPr/>
          <p:nvPr/>
        </p:nvGrpSpPr>
        <p:grpSpPr>
          <a:xfrm rot="5400000">
            <a:off x="4737242" y="5014553"/>
            <a:ext cx="1971214" cy="3522765"/>
            <a:chOff x="0" y="0"/>
            <a:chExt cx="451007" cy="805997"/>
          </a:xfrm>
        </p:grpSpPr>
        <p:sp>
          <p:nvSpPr>
            <p:cNvPr name="Freeform 19" id="19"/>
            <p:cNvSpPr/>
            <p:nvPr/>
          </p:nvSpPr>
          <p:spPr>
            <a:xfrm flipH="false" flipV="false" rot="0">
              <a:off x="0" y="0"/>
              <a:ext cx="451007" cy="805997"/>
            </a:xfrm>
            <a:custGeom>
              <a:avLst/>
              <a:gdLst/>
              <a:ahLst/>
              <a:cxnLst/>
              <a:rect r="r" b="b" t="t" l="l"/>
              <a:pathLst>
                <a:path h="805997" w="451007">
                  <a:moveTo>
                    <a:pt x="0" y="0"/>
                  </a:moveTo>
                  <a:lnTo>
                    <a:pt x="451007" y="0"/>
                  </a:lnTo>
                  <a:lnTo>
                    <a:pt x="451007" y="805997"/>
                  </a:lnTo>
                  <a:lnTo>
                    <a:pt x="0" y="805997"/>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20" id="20"/>
            <p:cNvSpPr txBox="true"/>
            <p:nvPr/>
          </p:nvSpPr>
          <p:spPr>
            <a:xfrm>
              <a:off x="0" y="9525"/>
              <a:ext cx="451007" cy="796472"/>
            </a:xfrm>
            <a:prstGeom prst="rect">
              <a:avLst/>
            </a:prstGeom>
          </p:spPr>
          <p:txBody>
            <a:bodyPr anchor="ctr" rtlCol="false" tIns="58477" lIns="58477" bIns="58477" rIns="58477"/>
            <a:lstStyle/>
            <a:p>
              <a:pPr algn="ctr">
                <a:lnSpc>
                  <a:spcPts val="1800"/>
                </a:lnSpc>
              </a:pPr>
            </a:p>
          </p:txBody>
        </p:sp>
      </p:grpSp>
      <p:sp>
        <p:nvSpPr>
          <p:cNvPr name="Freeform 21" id="21"/>
          <p:cNvSpPr/>
          <p:nvPr/>
        </p:nvSpPr>
        <p:spPr>
          <a:xfrm flipH="false" flipV="false" rot="0">
            <a:off x="12031091" y="4694381"/>
            <a:ext cx="3729816" cy="3235274"/>
          </a:xfrm>
          <a:custGeom>
            <a:avLst/>
            <a:gdLst/>
            <a:ahLst/>
            <a:cxnLst/>
            <a:rect r="r" b="b" t="t" l="l"/>
            <a:pathLst>
              <a:path h="3235274" w="3729816">
                <a:moveTo>
                  <a:pt x="0" y="0"/>
                </a:moveTo>
                <a:lnTo>
                  <a:pt x="3729816" y="0"/>
                </a:lnTo>
                <a:lnTo>
                  <a:pt x="3729816" y="3235274"/>
                </a:lnTo>
                <a:lnTo>
                  <a:pt x="0" y="3235274"/>
                </a:lnTo>
                <a:lnTo>
                  <a:pt x="0" y="0"/>
                </a:lnTo>
                <a:close/>
              </a:path>
            </a:pathLst>
          </a:custGeom>
          <a:blipFill>
            <a:blip r:embed="rId5"/>
            <a:stretch>
              <a:fillRect l="0" t="-15285" r="0" b="0"/>
            </a:stretch>
          </a:blipFill>
        </p:spPr>
      </p:sp>
      <p:sp>
        <p:nvSpPr>
          <p:cNvPr name="TextBox 22" id="22"/>
          <p:cNvSpPr txBox="true"/>
          <p:nvPr/>
        </p:nvSpPr>
        <p:spPr>
          <a:xfrm rot="0">
            <a:off x="4778176" y="8554222"/>
            <a:ext cx="2468736" cy="432890"/>
          </a:xfrm>
          <a:prstGeom prst="rect">
            <a:avLst/>
          </a:prstGeom>
        </p:spPr>
        <p:txBody>
          <a:bodyPr anchor="t" rtlCol="false" tIns="0" lIns="0" bIns="0" rIns="0">
            <a:spAutoFit/>
          </a:bodyPr>
          <a:lstStyle/>
          <a:p>
            <a:pPr algn="l">
              <a:lnSpc>
                <a:spcPts val="3384"/>
              </a:lnSpc>
            </a:pPr>
            <a:r>
              <a:rPr lang="en-US" sz="2417">
                <a:solidFill>
                  <a:srgbClr val="FFFFFF"/>
                </a:solidFill>
                <a:latin typeface="Poppins"/>
                <a:ea typeface="Poppins"/>
                <a:cs typeface="Poppins"/>
                <a:sym typeface="Poppins"/>
              </a:rPr>
              <a:t>Ricerca SOTA</a:t>
            </a:r>
          </a:p>
        </p:txBody>
      </p:sp>
      <p:sp>
        <p:nvSpPr>
          <p:cNvPr name="TextBox 23" id="23"/>
          <p:cNvSpPr txBox="true"/>
          <p:nvPr/>
        </p:nvSpPr>
        <p:spPr>
          <a:xfrm rot="0">
            <a:off x="8738484" y="8554222"/>
            <a:ext cx="2492198" cy="432890"/>
          </a:xfrm>
          <a:prstGeom prst="rect">
            <a:avLst/>
          </a:prstGeom>
        </p:spPr>
        <p:txBody>
          <a:bodyPr anchor="t" rtlCol="false" tIns="0" lIns="0" bIns="0" rIns="0">
            <a:spAutoFit/>
          </a:bodyPr>
          <a:lstStyle/>
          <a:p>
            <a:pPr algn="l">
              <a:lnSpc>
                <a:spcPts val="3384"/>
              </a:lnSpc>
            </a:pPr>
            <a:r>
              <a:rPr lang="en-US" sz="2417">
                <a:solidFill>
                  <a:srgbClr val="FFFFFF"/>
                </a:solidFill>
                <a:latin typeface="Poppins"/>
                <a:ea typeface="Poppins"/>
                <a:cs typeface="Poppins"/>
                <a:sym typeface="Poppins"/>
              </a:rPr>
              <a:t>LLM-Mob Locale</a:t>
            </a:r>
          </a:p>
        </p:txBody>
      </p:sp>
      <p:sp>
        <p:nvSpPr>
          <p:cNvPr name="TextBox 24" id="24"/>
          <p:cNvSpPr txBox="true"/>
          <p:nvPr/>
        </p:nvSpPr>
        <p:spPr>
          <a:xfrm rot="0">
            <a:off x="12718600" y="8554222"/>
            <a:ext cx="3077032" cy="432890"/>
          </a:xfrm>
          <a:prstGeom prst="rect">
            <a:avLst/>
          </a:prstGeom>
        </p:spPr>
        <p:txBody>
          <a:bodyPr anchor="t" rtlCol="false" tIns="0" lIns="0" bIns="0" rIns="0">
            <a:spAutoFit/>
          </a:bodyPr>
          <a:lstStyle/>
          <a:p>
            <a:pPr algn="l">
              <a:lnSpc>
                <a:spcPts val="3384"/>
              </a:lnSpc>
            </a:pPr>
            <a:r>
              <a:rPr lang="en-US" sz="2417">
                <a:solidFill>
                  <a:srgbClr val="FFFFFF"/>
                </a:solidFill>
                <a:latin typeface="Poppins"/>
                <a:ea typeface="Poppins"/>
                <a:cs typeface="Poppins"/>
                <a:sym typeface="Poppins"/>
              </a:rPr>
              <a:t>Analisi Performance</a:t>
            </a:r>
          </a:p>
        </p:txBody>
      </p:sp>
      <p:sp>
        <p:nvSpPr>
          <p:cNvPr name="TextBox 25" id="25"/>
          <p:cNvSpPr txBox="true"/>
          <p:nvPr/>
        </p:nvSpPr>
        <p:spPr>
          <a:xfrm rot="0">
            <a:off x="4090667" y="8474113"/>
            <a:ext cx="687509" cy="568755"/>
          </a:xfrm>
          <a:prstGeom prst="rect">
            <a:avLst/>
          </a:prstGeom>
        </p:spPr>
        <p:txBody>
          <a:bodyPr anchor="t" rtlCol="false" tIns="0" lIns="0" bIns="0" rIns="0">
            <a:spAutoFit/>
          </a:bodyPr>
          <a:lstStyle/>
          <a:p>
            <a:pPr algn="l">
              <a:lnSpc>
                <a:spcPts val="4351"/>
              </a:lnSpc>
            </a:pPr>
            <a:r>
              <a:rPr lang="en-US" sz="3108" b="true">
                <a:solidFill>
                  <a:srgbClr val="FFFFFF"/>
                </a:solidFill>
                <a:latin typeface="Poppins Bold"/>
                <a:ea typeface="Poppins Bold"/>
                <a:cs typeface="Poppins Bold"/>
                <a:sym typeface="Poppins Bold"/>
              </a:rPr>
              <a:t>01</a:t>
            </a:r>
          </a:p>
        </p:txBody>
      </p:sp>
      <p:sp>
        <p:nvSpPr>
          <p:cNvPr name="TextBox 26" id="26"/>
          <p:cNvSpPr txBox="true"/>
          <p:nvPr/>
        </p:nvSpPr>
        <p:spPr>
          <a:xfrm rot="0">
            <a:off x="8050975" y="8474113"/>
            <a:ext cx="687509" cy="568755"/>
          </a:xfrm>
          <a:prstGeom prst="rect">
            <a:avLst/>
          </a:prstGeom>
        </p:spPr>
        <p:txBody>
          <a:bodyPr anchor="t" rtlCol="false" tIns="0" lIns="0" bIns="0" rIns="0">
            <a:spAutoFit/>
          </a:bodyPr>
          <a:lstStyle/>
          <a:p>
            <a:pPr algn="l">
              <a:lnSpc>
                <a:spcPts val="4351"/>
              </a:lnSpc>
            </a:pPr>
            <a:r>
              <a:rPr lang="en-US" sz="3108" b="true">
                <a:solidFill>
                  <a:srgbClr val="FFFFFF"/>
                </a:solidFill>
                <a:latin typeface="Poppins Bold"/>
                <a:ea typeface="Poppins Bold"/>
                <a:cs typeface="Poppins Bold"/>
                <a:sym typeface="Poppins Bold"/>
              </a:rPr>
              <a:t>02</a:t>
            </a:r>
          </a:p>
        </p:txBody>
      </p:sp>
      <p:sp>
        <p:nvSpPr>
          <p:cNvPr name="TextBox 27" id="27"/>
          <p:cNvSpPr txBox="true"/>
          <p:nvPr/>
        </p:nvSpPr>
        <p:spPr>
          <a:xfrm rot="0">
            <a:off x="12031091" y="8474113"/>
            <a:ext cx="687509" cy="568755"/>
          </a:xfrm>
          <a:prstGeom prst="rect">
            <a:avLst/>
          </a:prstGeom>
        </p:spPr>
        <p:txBody>
          <a:bodyPr anchor="t" rtlCol="false" tIns="0" lIns="0" bIns="0" rIns="0">
            <a:spAutoFit/>
          </a:bodyPr>
          <a:lstStyle/>
          <a:p>
            <a:pPr algn="l">
              <a:lnSpc>
                <a:spcPts val="4351"/>
              </a:lnSpc>
            </a:pPr>
            <a:r>
              <a:rPr lang="en-US" sz="3108" b="true">
                <a:solidFill>
                  <a:srgbClr val="FFFFFF"/>
                </a:solidFill>
                <a:latin typeface="Poppins Bold"/>
                <a:ea typeface="Poppins Bold"/>
                <a:cs typeface="Poppins Bold"/>
                <a:sym typeface="Poppins Bold"/>
              </a:rPr>
              <a:t>03</a:t>
            </a:r>
          </a:p>
        </p:txBody>
      </p:sp>
      <p:sp>
        <p:nvSpPr>
          <p:cNvPr name="TextBox 28" id="28"/>
          <p:cNvSpPr txBox="true"/>
          <p:nvPr/>
        </p:nvSpPr>
        <p:spPr>
          <a:xfrm rot="0">
            <a:off x="2571750" y="1952625"/>
            <a:ext cx="14138158" cy="799465"/>
          </a:xfrm>
          <a:prstGeom prst="rect">
            <a:avLst/>
          </a:prstGeom>
        </p:spPr>
        <p:txBody>
          <a:bodyPr anchor="t" rtlCol="false" tIns="0" lIns="0" bIns="0" rIns="0">
            <a:spAutoFit/>
          </a:bodyPr>
          <a:lstStyle/>
          <a:p>
            <a:pPr algn="l">
              <a:lnSpc>
                <a:spcPts val="5600"/>
              </a:lnSpc>
            </a:pPr>
            <a:r>
              <a:rPr lang="en-US" sz="5600" b="true">
                <a:solidFill>
                  <a:srgbClr val="FFFFFF"/>
                </a:solidFill>
                <a:latin typeface="Poppins Bold"/>
                <a:ea typeface="Poppins Bold"/>
                <a:cs typeface="Poppins Bold"/>
                <a:sym typeface="Poppins Bold"/>
              </a:rPr>
              <a:t>STEP COMPIUTI</a:t>
            </a:r>
          </a:p>
        </p:txBody>
      </p:sp>
      <p:grpSp>
        <p:nvGrpSpPr>
          <p:cNvPr name="Group 29" id="29"/>
          <p:cNvGrpSpPr/>
          <p:nvPr/>
        </p:nvGrpSpPr>
        <p:grpSpPr>
          <a:xfrm rot="5400000">
            <a:off x="12936011" y="4897747"/>
            <a:ext cx="1971214" cy="4092602"/>
            <a:chOff x="0" y="0"/>
            <a:chExt cx="451007" cy="936374"/>
          </a:xfrm>
        </p:grpSpPr>
        <p:sp>
          <p:nvSpPr>
            <p:cNvPr name="Freeform 30" id="30"/>
            <p:cNvSpPr/>
            <p:nvPr/>
          </p:nvSpPr>
          <p:spPr>
            <a:xfrm flipH="false" flipV="false" rot="0">
              <a:off x="0" y="0"/>
              <a:ext cx="451007" cy="936374"/>
            </a:xfrm>
            <a:custGeom>
              <a:avLst/>
              <a:gdLst/>
              <a:ahLst/>
              <a:cxnLst/>
              <a:rect r="r" b="b" t="t" l="l"/>
              <a:pathLst>
                <a:path h="936374" w="451007">
                  <a:moveTo>
                    <a:pt x="0" y="0"/>
                  </a:moveTo>
                  <a:lnTo>
                    <a:pt x="451007" y="0"/>
                  </a:lnTo>
                  <a:lnTo>
                    <a:pt x="451007" y="936374"/>
                  </a:lnTo>
                  <a:lnTo>
                    <a:pt x="0" y="936374"/>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31" id="31"/>
            <p:cNvSpPr txBox="true"/>
            <p:nvPr/>
          </p:nvSpPr>
          <p:spPr>
            <a:xfrm>
              <a:off x="0" y="9525"/>
              <a:ext cx="451007" cy="926849"/>
            </a:xfrm>
            <a:prstGeom prst="rect">
              <a:avLst/>
            </a:prstGeom>
          </p:spPr>
          <p:txBody>
            <a:bodyPr anchor="ctr" rtlCol="false" tIns="58477" lIns="58477" bIns="58477" rIns="58477"/>
            <a:lstStyle/>
            <a:p>
              <a:pPr algn="ctr">
                <a:lnSpc>
                  <a:spcPts val="180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8467725" y="1932"/>
            <a:ext cx="4264457" cy="10287000"/>
            <a:chOff x="0" y="0"/>
            <a:chExt cx="1123149" cy="2709333"/>
          </a:xfrm>
        </p:grpSpPr>
        <p:sp>
          <p:nvSpPr>
            <p:cNvPr name="Freeform 3" id="3"/>
            <p:cNvSpPr/>
            <p:nvPr/>
          </p:nvSpPr>
          <p:spPr>
            <a:xfrm flipH="false" flipV="false" rot="0">
              <a:off x="0" y="0"/>
              <a:ext cx="1123149" cy="2709333"/>
            </a:xfrm>
            <a:custGeom>
              <a:avLst/>
              <a:gdLst/>
              <a:ahLst/>
              <a:cxnLst/>
              <a:rect r="r" b="b" t="t" l="l"/>
              <a:pathLst>
                <a:path h="2709333" w="1123149">
                  <a:moveTo>
                    <a:pt x="0" y="0"/>
                  </a:moveTo>
                  <a:lnTo>
                    <a:pt x="1123149" y="0"/>
                  </a:lnTo>
                  <a:lnTo>
                    <a:pt x="1123149" y="2709333"/>
                  </a:lnTo>
                  <a:lnTo>
                    <a:pt x="0" y="2709333"/>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4" id="4"/>
            <p:cNvSpPr txBox="true"/>
            <p:nvPr/>
          </p:nvSpPr>
          <p:spPr>
            <a:xfrm>
              <a:off x="0" y="9525"/>
              <a:ext cx="1123149" cy="2699808"/>
            </a:xfrm>
            <a:prstGeom prst="rect">
              <a:avLst/>
            </a:prstGeom>
          </p:spPr>
          <p:txBody>
            <a:bodyPr anchor="ctr" rtlCol="false" tIns="50800" lIns="50800" bIns="50800" rIns="50800"/>
            <a:lstStyle/>
            <a:p>
              <a:pPr algn="ctr">
                <a:lnSpc>
                  <a:spcPts val="1800"/>
                </a:lnSpc>
              </a:pPr>
            </a:p>
          </p:txBody>
        </p:sp>
      </p:grpSp>
      <p:sp>
        <p:nvSpPr>
          <p:cNvPr name="Freeform 5" id="5"/>
          <p:cNvSpPr/>
          <p:nvPr/>
        </p:nvSpPr>
        <p:spPr>
          <a:xfrm flipH="false" flipV="false" rot="0">
            <a:off x="-1388042" y="-1268876"/>
            <a:ext cx="20814942" cy="8825535"/>
          </a:xfrm>
          <a:custGeom>
            <a:avLst/>
            <a:gdLst/>
            <a:ahLst/>
            <a:cxnLst/>
            <a:rect r="r" b="b" t="t" l="l"/>
            <a:pathLst>
              <a:path h="8825535" w="20814942">
                <a:moveTo>
                  <a:pt x="0" y="0"/>
                </a:moveTo>
                <a:lnTo>
                  <a:pt x="20814942" y="0"/>
                </a:lnTo>
                <a:lnTo>
                  <a:pt x="20814942" y="8825536"/>
                </a:lnTo>
                <a:lnTo>
                  <a:pt x="0" y="8825536"/>
                </a:lnTo>
                <a:lnTo>
                  <a:pt x="0" y="0"/>
                </a:lnTo>
                <a:close/>
              </a:path>
            </a:pathLst>
          </a:custGeom>
          <a:blipFill>
            <a:blip r:embed="rId2">
              <a:alphaModFix amt="60000"/>
            </a:blip>
            <a:stretch>
              <a:fillRect l="0" t="0" r="0" b="0"/>
            </a:stretch>
          </a:blipFill>
        </p:spPr>
      </p:sp>
      <p:sp>
        <p:nvSpPr>
          <p:cNvPr name="AutoShape 6" id="6"/>
          <p:cNvSpPr/>
          <p:nvPr/>
        </p:nvSpPr>
        <p:spPr>
          <a:xfrm>
            <a:off x="2571750" y="2866444"/>
            <a:ext cx="567898" cy="0"/>
          </a:xfrm>
          <a:prstGeom prst="line">
            <a:avLst/>
          </a:prstGeom>
          <a:ln cap="flat" w="38100">
            <a:solidFill>
              <a:srgbClr val="D2B99A"/>
            </a:solidFill>
            <a:prstDash val="solid"/>
            <a:headEnd type="none" len="sm" w="sm"/>
            <a:tailEnd type="none" len="sm" w="sm"/>
          </a:ln>
        </p:spPr>
      </p:sp>
      <p:sp>
        <p:nvSpPr>
          <p:cNvPr name="Freeform 7" id="7"/>
          <p:cNvSpPr/>
          <p:nvPr/>
        </p:nvSpPr>
        <p:spPr>
          <a:xfrm flipH="false" flipV="false" rot="0">
            <a:off x="11798245" y="4950699"/>
            <a:ext cx="6356958" cy="5211920"/>
          </a:xfrm>
          <a:custGeom>
            <a:avLst/>
            <a:gdLst/>
            <a:ahLst/>
            <a:cxnLst/>
            <a:rect r="r" b="b" t="t" l="l"/>
            <a:pathLst>
              <a:path h="5211920" w="6356958">
                <a:moveTo>
                  <a:pt x="0" y="0"/>
                </a:moveTo>
                <a:lnTo>
                  <a:pt x="6356958" y="0"/>
                </a:lnTo>
                <a:lnTo>
                  <a:pt x="6356958" y="5211921"/>
                </a:lnTo>
                <a:lnTo>
                  <a:pt x="0" y="5211921"/>
                </a:lnTo>
                <a:lnTo>
                  <a:pt x="0" y="0"/>
                </a:lnTo>
                <a:close/>
              </a:path>
            </a:pathLst>
          </a:custGeom>
          <a:blipFill>
            <a:blip r:embed="rId3"/>
            <a:stretch>
              <a:fillRect l="0" t="-12871" r="0" b="-9098"/>
            </a:stretch>
          </a:blipFill>
        </p:spPr>
      </p:sp>
      <p:sp>
        <p:nvSpPr>
          <p:cNvPr name="TextBox 8" id="8"/>
          <p:cNvSpPr txBox="true"/>
          <p:nvPr/>
        </p:nvSpPr>
        <p:spPr>
          <a:xfrm rot="0">
            <a:off x="2571750" y="3086742"/>
            <a:ext cx="3937635"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LLM-MOB Framework</a:t>
            </a:r>
          </a:p>
        </p:txBody>
      </p:sp>
      <p:sp>
        <p:nvSpPr>
          <p:cNvPr name="TextBox 9" id="9"/>
          <p:cNvSpPr txBox="true"/>
          <p:nvPr/>
        </p:nvSpPr>
        <p:spPr>
          <a:xfrm rot="0">
            <a:off x="2571750" y="7902765"/>
            <a:ext cx="3937635" cy="111188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The contemporary building, with its sleek lines and innovative materials, stands as a testament to modern architectural design.</a:t>
            </a:r>
          </a:p>
        </p:txBody>
      </p:sp>
      <p:sp>
        <p:nvSpPr>
          <p:cNvPr name="TextBox 10" id="10"/>
          <p:cNvSpPr txBox="true"/>
          <p:nvPr/>
        </p:nvSpPr>
        <p:spPr>
          <a:xfrm rot="0">
            <a:off x="2571750" y="4299588"/>
            <a:ext cx="1968818" cy="601980"/>
          </a:xfrm>
          <a:prstGeom prst="rect">
            <a:avLst/>
          </a:prstGeom>
        </p:spPr>
        <p:txBody>
          <a:bodyPr anchor="t" rtlCol="false" tIns="0" lIns="0" bIns="0" rIns="0">
            <a:spAutoFit/>
          </a:bodyPr>
          <a:lstStyle/>
          <a:p>
            <a:pPr algn="l">
              <a:lnSpc>
                <a:spcPts val="4200"/>
              </a:lnSpc>
            </a:pPr>
            <a:r>
              <a:rPr lang="en-US" sz="4200">
                <a:solidFill>
                  <a:srgbClr val="FFFFFF"/>
                </a:solidFill>
                <a:latin typeface="Poppins Light"/>
                <a:ea typeface="Poppins Light"/>
                <a:cs typeface="Poppins Light"/>
                <a:sym typeface="Poppins Light"/>
              </a:rPr>
              <a:t>01</a:t>
            </a:r>
          </a:p>
        </p:txBody>
      </p:sp>
      <p:sp>
        <p:nvSpPr>
          <p:cNvPr name="TextBox 11" id="11"/>
          <p:cNvSpPr txBox="true"/>
          <p:nvPr/>
        </p:nvSpPr>
        <p:spPr>
          <a:xfrm rot="0">
            <a:off x="2571750" y="1952625"/>
            <a:ext cx="14138158"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METODOLOGIA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DAGyAS18nTw</dc:identifier>
  <dcterms:modified xsi:type="dcterms:W3CDTF">2011-08-01T06:04:30Z</dcterms:modified>
  <cp:revision>1</cp:revision>
  <dc:title>TESI</dc:title>
</cp:coreProperties>
</file>